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97" r:id="rId4"/>
    <p:sldId id="339" r:id="rId5"/>
    <p:sldId id="261" r:id="rId6"/>
    <p:sldId id="275" r:id="rId7"/>
    <p:sldId id="307" r:id="rId8"/>
    <p:sldId id="338" r:id="rId9"/>
    <p:sldId id="315" r:id="rId10"/>
    <p:sldId id="336" r:id="rId11"/>
    <p:sldId id="309" r:id="rId12"/>
    <p:sldId id="312" r:id="rId13"/>
    <p:sldId id="313" r:id="rId14"/>
    <p:sldId id="332" r:id="rId15"/>
    <p:sldId id="327" r:id="rId16"/>
    <p:sldId id="340" r:id="rId17"/>
    <p:sldId id="308" r:id="rId18"/>
    <p:sldId id="333" r:id="rId19"/>
    <p:sldId id="318" r:id="rId20"/>
    <p:sldId id="319" r:id="rId21"/>
    <p:sldId id="337" r:id="rId22"/>
    <p:sldId id="335" r:id="rId23"/>
    <p:sldId id="326" r:id="rId24"/>
    <p:sldId id="321" r:id="rId25"/>
    <p:sldId id="341" r:id="rId26"/>
    <p:sldId id="344" r:id="rId27"/>
    <p:sldId id="345" r:id="rId28"/>
    <p:sldId id="343" r:id="rId29"/>
    <p:sldId id="30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4ABD"/>
    <a:srgbClr val="C7A4E6"/>
    <a:srgbClr val="683799"/>
    <a:srgbClr val="A77ED0"/>
    <a:srgbClr val="9665C7"/>
    <a:srgbClr val="FFC1C1"/>
    <a:srgbClr val="FF9F9F"/>
    <a:srgbClr val="FF7F7F"/>
    <a:srgbClr val="FF4A37"/>
    <a:srgbClr val="AB8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5412" autoAdjust="0"/>
  </p:normalViewPr>
  <p:slideViewPr>
    <p:cSldViewPr snapToGrid="0">
      <p:cViewPr varScale="1">
        <p:scale>
          <a:sx n="75" d="100"/>
          <a:sy n="75" d="100"/>
        </p:scale>
        <p:origin x="66" y="8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55DFF-793D-47EB-ACC9-F84497DF3CEC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96BD0-5D15-4571-80F1-87A744ADB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2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3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356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2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6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3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배치 다시 </a:t>
            </a:r>
            <a:r>
              <a:rPr lang="ko-KR" altLang="en-US" dirty="0" err="1"/>
              <a:t>정리할것임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8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0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하지만 일주일마다 돌리기엔 부담이 컸음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시간적으로도 오래 걸리고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하루 종일 돌려도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3~4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계정 차단 현상이 빈번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&lt;-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이부분을 말로 간단하게 설명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34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9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65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96BD0-5D15-4571-80F1-87A744ADB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7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751B6-6FF9-45DB-A2AD-4E172E13A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C2643-DCDF-4E23-BEE4-FF855A5D9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50DAC-DFD4-41C0-8B61-F3BB22EF6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531719-BF1C-42F2-9B9C-53CBD0C9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86A9F-7A73-4576-B1D7-815D297B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7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776E0-1C59-445E-8E09-FE82B74D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8C6016-134F-4199-90F2-C57357341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F8BA9-922A-4B35-A99D-2CCC0A57B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47D51-57B0-4CCE-BBCE-0D2BA5AC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00D21-D706-4A4B-B95E-BA811EBB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2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168E8D-3DAC-4554-80AA-FB7C6A832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58731-5BF3-4169-B15A-AAB3E60E6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D2AF3-9777-4553-A289-C2A95A23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97CC4-829C-4B9E-B132-EBC8E5D1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840BD-A40A-4EB8-A7C0-DED29899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5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56FA1-95CD-46CB-BE8D-03AB4C9F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83FEC-E739-450A-80B5-0F8888F2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8C57C-5917-4C43-8280-8B90790D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67BAC-0028-4643-BD0E-ABF763F0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8E796-B042-4AB8-9B77-544A5B74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3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CDE09-9AF2-47C8-B4CA-15693A4E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18BCE-A6EB-4728-B8AC-79E925F2A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A68E2-0FE5-4866-8AC5-D1DF46B1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D8308-7A4C-4E07-9E09-13F59EABB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2016AC-0B21-4B20-A9D7-B8AB0541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36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D781-15EC-4F1D-8076-11812980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AE354-1DF5-4E44-8AEB-C3736F4D8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6826AC-C097-4AB2-8EBA-7429069F6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A622C-D862-49C0-A35A-9A02D24D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41B5E3-E78E-4375-A309-3725A920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08904D-77CE-425F-9147-F357B3EB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85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367AF-D62B-47EB-8598-DD095C8C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A9804-B9F7-4331-ACD4-023152BCA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030723-0E01-430F-8C27-FBBCB579F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35210-7353-4289-9953-74AD4753F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6E126E-0CDD-4DBC-8FA7-603367225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BDF41B-BD95-4D34-BC4C-CB10C80E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DDA5D-5323-4E1D-9E36-0DFBBF57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DEC7A5-6008-44CC-BCEA-8A4D5683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4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A5F12-660A-4C35-9F37-D6700E93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EBFF32-73FA-471E-AA7A-CD1915853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548CBB-69E6-4B3D-9D4C-C2242499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64BFF-B64C-45BE-AAC0-31413DB7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6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36D2A-0865-4D36-AFF6-637E8C645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164A78-9F15-4474-8F03-49F0E548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12D197-7465-4BB5-A458-DFCCF36A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8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57CB2-A6EE-4B05-B855-D2648A82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C88031-651B-47A1-9670-AA520B5E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79316-50EB-4B09-A45A-68B343D95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3270D-2D0D-4AB1-B910-125688C6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D07A69-28D7-47A4-A83C-4AA470B2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276863-9517-462E-B241-6A9CD2F5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95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4EC7-07AA-48C1-B5C5-8FBAE3C87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F327BD-6794-4BE7-9147-F1C65CE51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F63E2E-C492-464B-B3B4-5A47C6BE4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C2816-34A4-4B70-8D9E-CE0CBE0E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C1E7A3-5EBC-4509-909E-3DB2A7E1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63C716-034A-4A70-A179-8ED1CFD6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09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3C6962-B776-4C7D-AD8C-42FDFC1A1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A44380-CBD2-4E0B-AA05-E63C3B0E2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6D884-EBF5-464A-9571-5EFA86C0D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8D315-D05B-491D-9DEE-91EF167ABB1E}" type="datetimeFigureOut">
              <a:rPr lang="ko-KR" altLang="en-US" smtClean="0"/>
              <a:pPr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A0CD-FEB2-482E-926D-B0F626D67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540E0-FE7D-43DE-8465-DF6E29764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E20C3-AFBF-49F1-9429-1111E80CC3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microsoft.com/office/2007/relationships/hdphoto" Target="../media/hdphoto1.wdp"/><Relationship Id="rId4" Type="http://schemas.openxmlformats.org/officeDocument/2006/relationships/image" Target="../media/image51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nt-8percent-final.netlify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1.wdp"/><Relationship Id="rId7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99F0F38-7EC1-43CA-AA86-8C3EECC5F367}"/>
              </a:ext>
            </a:extLst>
          </p:cNvPr>
          <p:cNvGrpSpPr/>
          <p:nvPr/>
        </p:nvGrpSpPr>
        <p:grpSpPr>
          <a:xfrm>
            <a:off x="2065088" y="1275299"/>
            <a:ext cx="8061822" cy="4568660"/>
            <a:chOff x="2065088" y="1282435"/>
            <a:chExt cx="8061822" cy="4568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D829D9-1B7A-48A0-B024-2EC05B9AEB2A}"/>
                </a:ext>
              </a:extLst>
            </p:cNvPr>
            <p:cNvSpPr txBox="1"/>
            <p:nvPr/>
          </p:nvSpPr>
          <p:spPr>
            <a:xfrm>
              <a:off x="2065088" y="1878065"/>
              <a:ext cx="8061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SNS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정보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활용한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소상공인 발전 가능성 평가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서비스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F7378C-33AB-45D6-BD93-44517C85002E}"/>
                </a:ext>
              </a:extLst>
            </p:cNvPr>
            <p:cNvSpPr txBox="1"/>
            <p:nvPr/>
          </p:nvSpPr>
          <p:spPr>
            <a:xfrm>
              <a:off x="4835079" y="1282435"/>
              <a:ext cx="2521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산학연계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SW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8A41F3B-204D-4762-92DE-C4F2C2598EE2}"/>
                </a:ext>
              </a:extLst>
            </p:cNvPr>
            <p:cNvGrpSpPr/>
            <p:nvPr/>
          </p:nvGrpSpPr>
          <p:grpSpPr>
            <a:xfrm>
              <a:off x="4423790" y="3151988"/>
              <a:ext cx="3344416" cy="461444"/>
              <a:chOff x="4423790" y="2934355"/>
              <a:chExt cx="3344416" cy="461444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478B651-4E54-4E3A-A44C-A7D17696F530}"/>
                  </a:ext>
                </a:extLst>
              </p:cNvPr>
              <p:cNvSpPr/>
              <p:nvPr/>
            </p:nvSpPr>
            <p:spPr>
              <a:xfrm>
                <a:off x="4423790" y="2934355"/>
                <a:ext cx="3344416" cy="461444"/>
              </a:xfrm>
              <a:prstGeom prst="roundRect">
                <a:avLst>
                  <a:gd name="adj" fmla="val 27550"/>
                </a:avLst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ACCC2C-8760-4746-AA41-4C04318171D1}"/>
                  </a:ext>
                </a:extLst>
              </p:cNvPr>
              <p:cNvSpPr txBox="1"/>
              <p:nvPr/>
            </p:nvSpPr>
            <p:spPr>
              <a:xfrm>
                <a:off x="5427387" y="2980410"/>
                <a:ext cx="13372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TEAM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INT</a:t>
                </a:r>
                <a:endPara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D80D8E5-75DA-44B5-A42E-E7F21462E91A}"/>
                </a:ext>
              </a:extLst>
            </p:cNvPr>
            <p:cNvGrpSpPr/>
            <p:nvPr/>
          </p:nvGrpSpPr>
          <p:grpSpPr>
            <a:xfrm>
              <a:off x="4866871" y="3905020"/>
              <a:ext cx="2464931" cy="1946075"/>
              <a:chOff x="4866871" y="4373655"/>
              <a:chExt cx="2464931" cy="194607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7F05A9EF-92D7-41AD-B573-F222060681EF}"/>
                  </a:ext>
                </a:extLst>
              </p:cNvPr>
              <p:cNvGrpSpPr/>
              <p:nvPr/>
            </p:nvGrpSpPr>
            <p:grpSpPr>
              <a:xfrm>
                <a:off x="4866871" y="4373655"/>
                <a:ext cx="2458254" cy="1446105"/>
                <a:chOff x="8546194" y="4818273"/>
                <a:chExt cx="2458254" cy="1446105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C5167A78-9329-4662-B6FB-C65C07375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194" y="4818273"/>
                  <a:ext cx="446165" cy="446165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C790A35-2F42-4A06-A59A-DBAAD896B058}"/>
                    </a:ext>
                  </a:extLst>
                </p:cNvPr>
                <p:cNvSpPr txBox="1"/>
                <p:nvPr/>
              </p:nvSpPr>
              <p:spPr>
                <a:xfrm>
                  <a:off x="8992359" y="4872078"/>
                  <a:ext cx="201208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라운드 Light" panose="020B0600000101010101" pitchFamily="50" charset="-127"/>
                      <a:ea typeface="나눔스퀘어라운드 Light" panose="020B0600000101010101" pitchFamily="50" charset="-127"/>
                    </a:rPr>
                    <a:t>2018204035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라운드 Light" panose="020B0600000101010101" pitchFamily="50" charset="-127"/>
                      <a:ea typeface="나눔스퀘어라운드 Light" panose="020B0600000101010101" pitchFamily="50" charset="-127"/>
                    </a:rPr>
                    <a:t>한정수</a:t>
                  </a:r>
                  <a:endParaRPr lang="en-US" altLang="ko-KR" sz="16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endParaRPr>
                </a:p>
              </p:txBody>
            </p: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E7A50A4C-7D32-4FA5-9783-691987300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194" y="5318243"/>
                  <a:ext cx="446165" cy="446165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9F0607-3A07-4F3C-83B7-FC5A0E61B9B2}"/>
                    </a:ext>
                  </a:extLst>
                </p:cNvPr>
                <p:cNvSpPr txBox="1"/>
                <p:nvPr/>
              </p:nvSpPr>
              <p:spPr>
                <a:xfrm>
                  <a:off x="8992359" y="5372048"/>
                  <a:ext cx="201208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라운드 Light" panose="020B0600000101010101" pitchFamily="50" charset="-127"/>
                      <a:ea typeface="나눔스퀘어라운드 Light" panose="020B0600000101010101" pitchFamily="50" charset="-127"/>
                    </a:rPr>
                    <a:t>2018204036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라운드 Light" panose="020B0600000101010101" pitchFamily="50" charset="-127"/>
                      <a:ea typeface="나눔스퀘어라운드 Light" panose="020B0600000101010101" pitchFamily="50" charset="-127"/>
                    </a:rPr>
                    <a:t>윤서안</a:t>
                  </a:r>
                  <a:endParaRPr lang="en-US" altLang="ko-KR" sz="16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12FDBC68-21C2-4D5D-936F-282848B0A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6194" y="5818213"/>
                  <a:ext cx="446165" cy="446165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1CF344C-BA81-4E2A-9F4F-4B2295AED37B}"/>
                    </a:ext>
                  </a:extLst>
                </p:cNvPr>
                <p:cNvSpPr txBox="1"/>
                <p:nvPr/>
              </p:nvSpPr>
              <p:spPr>
                <a:xfrm>
                  <a:off x="8992359" y="5872018"/>
                  <a:ext cx="201208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라운드 Light" panose="020B0600000101010101" pitchFamily="50" charset="-127"/>
                      <a:ea typeface="나눔스퀘어라운드 Light" panose="020B0600000101010101" pitchFamily="50" charset="-127"/>
                    </a:rPr>
                    <a:t>2018204046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라운드 Light" panose="020B0600000101010101" pitchFamily="50" charset="-127"/>
                      <a:ea typeface="나눔스퀘어라운드 Light" panose="020B0600000101010101" pitchFamily="50" charset="-127"/>
                    </a:rPr>
                    <a:t>조민경</a:t>
                  </a:r>
                  <a:endParaRPr lang="en-US" altLang="ko-KR" sz="16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endParaRPr>
                </a:p>
              </p:txBody>
            </p:sp>
          </p:grp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764E73B-E245-43C7-8B64-F698773F2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3548" y="5873565"/>
                <a:ext cx="446165" cy="44616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EE78FF-6013-44AA-A6CF-3E593232D2C9}"/>
                  </a:ext>
                </a:extLst>
              </p:cNvPr>
              <p:cNvSpPr txBox="1"/>
              <p:nvPr/>
            </p:nvSpPr>
            <p:spPr>
              <a:xfrm>
                <a:off x="5319713" y="5927370"/>
                <a:ext cx="20120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2018204021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권나현</a:t>
                </a:r>
                <a:endParaRPr lang="en-US" altLang="ko-KR" sz="16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660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D5BD1E2-CD3D-4414-8AF7-4ED50983A03E}"/>
              </a:ext>
            </a:extLst>
          </p:cNvPr>
          <p:cNvSpPr txBox="1"/>
          <p:nvPr/>
        </p:nvSpPr>
        <p:spPr>
          <a:xfrm>
            <a:off x="538329" y="1944952"/>
            <a:ext cx="3176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Profile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계정 기본 정보 크롤링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B9B95C-07AA-4B35-A010-93B7C670078B}"/>
              </a:ext>
            </a:extLst>
          </p:cNvPr>
          <p:cNvSpPr txBox="1"/>
          <p:nvPr/>
        </p:nvSpPr>
        <p:spPr>
          <a:xfrm>
            <a:off x="6023499" y="1597587"/>
            <a:ext cx="3526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Post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해당 계정의 게시물들 크롤링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55FF14-70F1-4524-A15D-D1416D13DDF7}"/>
              </a:ext>
            </a:extLst>
          </p:cNvPr>
          <p:cNvGrpSpPr/>
          <p:nvPr/>
        </p:nvGrpSpPr>
        <p:grpSpPr>
          <a:xfrm>
            <a:off x="538329" y="2574129"/>
            <a:ext cx="5413118" cy="2484399"/>
            <a:chOff x="501906" y="2683489"/>
            <a:chExt cx="5413118" cy="2484399"/>
          </a:xfrm>
        </p:grpSpPr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CD1A4CFD-A032-403A-B930-F58A52D03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6230" t="3037"/>
            <a:stretch/>
          </p:blipFill>
          <p:spPr bwMode="auto">
            <a:xfrm>
              <a:off x="501906" y="2983241"/>
              <a:ext cx="5097266" cy="1884895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sp>
          <p:nvSpPr>
            <p:cNvPr id="27" name="말풍선: 모서리가 둥근 사각형 26">
              <a:extLst>
                <a:ext uri="{FF2B5EF4-FFF2-40B4-BE49-F238E27FC236}">
                  <a16:creationId xmlns:a16="http://schemas.microsoft.com/office/drawing/2014/main" id="{7F68379D-82E2-4687-A358-8F17A6751633}"/>
                </a:ext>
              </a:extLst>
            </p:cNvPr>
            <p:cNvSpPr/>
            <p:nvPr/>
          </p:nvSpPr>
          <p:spPr>
            <a:xfrm>
              <a:off x="2332991" y="2683489"/>
              <a:ext cx="1039576" cy="359739"/>
            </a:xfrm>
            <a:prstGeom prst="wedgeRoundRectCallout">
              <a:avLst>
                <a:gd name="adj1" fmla="val -29079"/>
                <a:gd name="adj2" fmla="val 81034"/>
                <a:gd name="adj3" fmla="val 1666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계정 이름</a:t>
              </a:r>
            </a:p>
          </p:txBody>
        </p:sp>
        <p:sp>
          <p:nvSpPr>
            <p:cNvPr id="28" name="말풍선: 모서리가 둥근 사각형 27">
              <a:extLst>
                <a:ext uri="{FF2B5EF4-FFF2-40B4-BE49-F238E27FC236}">
                  <a16:creationId xmlns:a16="http://schemas.microsoft.com/office/drawing/2014/main" id="{43341F14-AAB9-42BA-9E50-A2236095D92B}"/>
                </a:ext>
              </a:extLst>
            </p:cNvPr>
            <p:cNvSpPr/>
            <p:nvPr/>
          </p:nvSpPr>
          <p:spPr>
            <a:xfrm>
              <a:off x="3892195" y="3043228"/>
              <a:ext cx="2022829" cy="359739"/>
            </a:xfrm>
            <a:prstGeom prst="wedgeRoundRectCallout">
              <a:avLst>
                <a:gd name="adj1" fmla="val -30118"/>
                <a:gd name="adj2" fmla="val 81034"/>
                <a:gd name="adj3" fmla="val 1666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게시물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팔로워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팔로잉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말풍선: 모서리가 둥근 사각형 28">
              <a:extLst>
                <a:ext uri="{FF2B5EF4-FFF2-40B4-BE49-F238E27FC236}">
                  <a16:creationId xmlns:a16="http://schemas.microsoft.com/office/drawing/2014/main" id="{5C318A26-D98D-49F9-B936-B590804426CB}"/>
                </a:ext>
              </a:extLst>
            </p:cNvPr>
            <p:cNvSpPr/>
            <p:nvPr/>
          </p:nvSpPr>
          <p:spPr>
            <a:xfrm rot="10800000">
              <a:off x="2472639" y="4808148"/>
              <a:ext cx="848236" cy="359740"/>
            </a:xfrm>
            <a:prstGeom prst="wedgeRoundRectCallout">
              <a:avLst>
                <a:gd name="adj1" fmla="val -26448"/>
                <a:gd name="adj2" fmla="val 81034"/>
                <a:gd name="adj3" fmla="val 1666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513604-7170-4C13-866B-6E4E30858A04}"/>
                </a:ext>
              </a:extLst>
            </p:cNvPr>
            <p:cNvSpPr txBox="1"/>
            <p:nvPr/>
          </p:nvSpPr>
          <p:spPr>
            <a:xfrm>
              <a:off x="2472638" y="4834129"/>
              <a:ext cx="8422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소개글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2BBD2F-3F74-47AD-9AE6-1582BED28E7B}"/>
              </a:ext>
            </a:extLst>
          </p:cNvPr>
          <p:cNvGrpSpPr/>
          <p:nvPr/>
        </p:nvGrpSpPr>
        <p:grpSpPr>
          <a:xfrm>
            <a:off x="6168054" y="2168036"/>
            <a:ext cx="5908934" cy="3777691"/>
            <a:chOff x="6350437" y="1977536"/>
            <a:chExt cx="5908934" cy="37776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4CB295-0189-40F1-992E-CC25876C9A2F}"/>
                </a:ext>
              </a:extLst>
            </p:cNvPr>
            <p:cNvSpPr txBox="1"/>
            <p:nvPr/>
          </p:nvSpPr>
          <p:spPr>
            <a:xfrm>
              <a:off x="11283788" y="2816607"/>
              <a:ext cx="97558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해시태그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본문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위치정보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BF26E3-6CFA-476C-BD8D-2F370F69504F}"/>
                </a:ext>
              </a:extLst>
            </p:cNvPr>
            <p:cNvSpPr txBox="1"/>
            <p:nvPr/>
          </p:nvSpPr>
          <p:spPr>
            <a:xfrm>
              <a:off x="8626422" y="5277487"/>
              <a:ext cx="190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좋아요 수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 날짜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5CEAC24C-ABCB-4E01-93CA-A73F0EA074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878" t="1019" r="819" b="432"/>
            <a:stretch/>
          </p:blipFill>
          <p:spPr bwMode="auto">
            <a:xfrm>
              <a:off x="6350437" y="2374336"/>
              <a:ext cx="4817603" cy="3102706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sp>
          <p:nvSpPr>
            <p:cNvPr id="44" name="말풍선: 모서리가 둥근 사각형 43">
              <a:extLst>
                <a:ext uri="{FF2B5EF4-FFF2-40B4-BE49-F238E27FC236}">
                  <a16:creationId xmlns:a16="http://schemas.microsoft.com/office/drawing/2014/main" id="{50BF057E-AE3D-4A02-99B9-BD6B1A90210A}"/>
                </a:ext>
              </a:extLst>
            </p:cNvPr>
            <p:cNvSpPr/>
            <p:nvPr/>
          </p:nvSpPr>
          <p:spPr>
            <a:xfrm>
              <a:off x="9708815" y="1977536"/>
              <a:ext cx="1039576" cy="359739"/>
            </a:xfrm>
            <a:prstGeom prst="wedgeRoundRectCallout">
              <a:avLst>
                <a:gd name="adj1" fmla="val -29079"/>
                <a:gd name="adj2" fmla="val 81034"/>
                <a:gd name="adj3" fmla="val 1666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계정 이름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말풍선: 모서리가 둥근 사각형 31">
              <a:extLst>
                <a:ext uri="{FF2B5EF4-FFF2-40B4-BE49-F238E27FC236}">
                  <a16:creationId xmlns:a16="http://schemas.microsoft.com/office/drawing/2014/main" id="{D31C8F3D-DEEA-40A8-B504-2FE0E23E7735}"/>
                </a:ext>
              </a:extLst>
            </p:cNvPr>
            <p:cNvSpPr/>
            <p:nvPr/>
          </p:nvSpPr>
          <p:spPr>
            <a:xfrm rot="5400000">
              <a:off x="10744704" y="3231752"/>
              <a:ext cx="1564849" cy="828061"/>
            </a:xfrm>
            <a:prstGeom prst="wedgeRoundRectCallout">
              <a:avLst>
                <a:gd name="adj1" fmla="val -19616"/>
                <a:gd name="adj2" fmla="val 67101"/>
                <a:gd name="adj3" fmla="val 1666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8D22D7-0960-431F-84F8-68B7A9E6844E}"/>
                </a:ext>
              </a:extLst>
            </p:cNvPr>
            <p:cNvSpPr txBox="1"/>
            <p:nvPr/>
          </p:nvSpPr>
          <p:spPr>
            <a:xfrm>
              <a:off x="11039336" y="3061006"/>
              <a:ext cx="97558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해시태그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본문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위치정보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말풍선: 모서리가 둥근 사각형 33">
              <a:extLst>
                <a:ext uri="{FF2B5EF4-FFF2-40B4-BE49-F238E27FC236}">
                  <a16:creationId xmlns:a16="http://schemas.microsoft.com/office/drawing/2014/main" id="{571B0DC4-A891-4A3A-891A-FEA36AADC002}"/>
                </a:ext>
              </a:extLst>
            </p:cNvPr>
            <p:cNvSpPr/>
            <p:nvPr/>
          </p:nvSpPr>
          <p:spPr>
            <a:xfrm rot="10800000">
              <a:off x="8319110" y="5272979"/>
              <a:ext cx="1909493" cy="482248"/>
            </a:xfrm>
            <a:prstGeom prst="wedgeRoundRectCallout">
              <a:avLst>
                <a:gd name="adj1" fmla="val -20334"/>
                <a:gd name="adj2" fmla="val 74351"/>
                <a:gd name="adj3" fmla="val 1666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84B9FE-788F-44D7-BCD9-B0728FAB2814}"/>
                </a:ext>
              </a:extLst>
            </p:cNvPr>
            <p:cNvSpPr txBox="1"/>
            <p:nvPr/>
          </p:nvSpPr>
          <p:spPr>
            <a:xfrm>
              <a:off x="8319109" y="5360214"/>
              <a:ext cx="1909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좋아요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 날짜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B404DC81-034E-4269-A288-EEE1BB0FD0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566913F-DF95-4704-B3E2-E3F3DE48F0EA}"/>
              </a:ext>
            </a:extLst>
          </p:cNvPr>
          <p:cNvSpPr txBox="1"/>
          <p:nvPr/>
        </p:nvSpPr>
        <p:spPr>
          <a:xfrm>
            <a:off x="233068" y="19339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크롤링한 데이터</a:t>
            </a:r>
          </a:p>
        </p:txBody>
      </p:sp>
    </p:spTree>
    <p:extLst>
      <p:ext uri="{BB962C8B-B14F-4D97-AF65-F5344CB8AC3E}">
        <p14:creationId xmlns:p14="http://schemas.microsoft.com/office/powerpoint/2010/main" val="316866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50497-C855-44E0-B8D6-829436E53630}"/>
              </a:ext>
            </a:extLst>
          </p:cNvPr>
          <p:cNvSpPr txBox="1"/>
          <p:nvPr/>
        </p:nvSpPr>
        <p:spPr>
          <a:xfrm>
            <a:off x="2251506" y="5521277"/>
            <a:ext cx="7688986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3500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계정의 프로필을 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동안 크롤링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 프로필 정보의 변동을 보기 위함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4CD27-7CC3-4616-A03E-795706951F2C}"/>
              </a:ext>
            </a:extLst>
          </p:cNvPr>
          <p:cNvSpPr txBox="1"/>
          <p:nvPr/>
        </p:nvSpPr>
        <p:spPr>
          <a:xfrm>
            <a:off x="4534281" y="1724463"/>
            <a:ext cx="314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3500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프로필 데이터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59BDE-124E-428F-88D4-D30217A8B534}"/>
              </a:ext>
            </a:extLst>
          </p:cNvPr>
          <p:cNvSpPr txBox="1"/>
          <p:nvPr/>
        </p:nvSpPr>
        <p:spPr>
          <a:xfrm>
            <a:off x="4873563" y="1263642"/>
            <a:ext cx="2444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weekly_profile DB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088CEE-9836-4796-AD52-8E73CCBB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706" y="2389027"/>
            <a:ext cx="4914588" cy="28370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E997EE6-5132-4B4F-B461-4B2D84562FE3}"/>
              </a:ext>
            </a:extLst>
          </p:cNvPr>
          <p:cNvSpPr/>
          <p:nvPr/>
        </p:nvSpPr>
        <p:spPr>
          <a:xfrm>
            <a:off x="7657720" y="1867495"/>
            <a:ext cx="1351830" cy="1675805"/>
          </a:xfrm>
          <a:prstGeom prst="roundRect">
            <a:avLst>
              <a:gd name="adj" fmla="val 21013"/>
            </a:avLst>
          </a:prstGeom>
          <a:solidFill>
            <a:srgbClr val="C7A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 날짜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게시물 수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팔로워 수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팔로잉 수</a:t>
            </a:r>
          </a:p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1DC52A-0E9C-469B-AB36-4EF1B53173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162361-6301-4CB8-BEBB-D8FC02E9C124}"/>
              </a:ext>
            </a:extLst>
          </p:cNvPr>
          <p:cNvSpPr txBox="1"/>
          <p:nvPr/>
        </p:nvSpPr>
        <p:spPr>
          <a:xfrm>
            <a:off x="233068" y="19339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방법</a:t>
            </a:r>
          </a:p>
        </p:txBody>
      </p:sp>
    </p:spTree>
    <p:extLst>
      <p:ext uri="{BB962C8B-B14F-4D97-AF65-F5344CB8AC3E}">
        <p14:creationId xmlns:p14="http://schemas.microsoft.com/office/powerpoint/2010/main" val="366918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DD2853-3C7E-486C-A935-261B6AEE5032}"/>
              </a:ext>
            </a:extLst>
          </p:cNvPr>
          <p:cNvSpPr txBox="1"/>
          <p:nvPr/>
        </p:nvSpPr>
        <p:spPr>
          <a:xfrm>
            <a:off x="5924890" y="2387857"/>
            <a:ext cx="5826831" cy="1580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3500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중 이상치 제거 진행하고 가계정들을 걸러냄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 박스 플롯으로 이상치 제거 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팔로워 수에 비해 팔로잉 수가 심히 큰 경우 가계정이라 판단하고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팔로잉 값이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0.25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미만인 값 제거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CD2019-DA56-4F24-874A-E3645CBB67A2}"/>
              </a:ext>
            </a:extLst>
          </p:cNvPr>
          <p:cNvGrpSpPr/>
          <p:nvPr/>
        </p:nvGrpSpPr>
        <p:grpSpPr>
          <a:xfrm>
            <a:off x="535529" y="1773296"/>
            <a:ext cx="5279387" cy="3953267"/>
            <a:chOff x="256946" y="1545307"/>
            <a:chExt cx="5279387" cy="39532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CD7F722-2D2E-4AE7-88A9-3A4DC099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946" y="2654789"/>
              <a:ext cx="5145135" cy="284378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B20714-CF6D-49CF-B2E0-E37AF0907838}"/>
                </a:ext>
              </a:extLst>
            </p:cNvPr>
            <p:cNvSpPr txBox="1"/>
            <p:nvPr/>
          </p:nvSpPr>
          <p:spPr>
            <a:xfrm>
              <a:off x="395495" y="2036365"/>
              <a:ext cx="3301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약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28000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개의 포스트 데이터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AA706D-7D7D-42B1-8F61-748B97ED1FF9}"/>
                </a:ext>
              </a:extLst>
            </p:cNvPr>
            <p:cNvSpPr txBox="1"/>
            <p:nvPr/>
          </p:nvSpPr>
          <p:spPr>
            <a:xfrm>
              <a:off x="395495" y="1545307"/>
              <a:ext cx="22791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weekly_post DB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39E39D-E0E2-49B5-B2ED-E93FEDAB14A8}"/>
                </a:ext>
              </a:extLst>
            </p:cNvPr>
            <p:cNvSpPr/>
            <p:nvPr/>
          </p:nvSpPr>
          <p:spPr>
            <a:xfrm>
              <a:off x="3835612" y="1696703"/>
              <a:ext cx="1700721" cy="2203765"/>
            </a:xfrm>
            <a:prstGeom prst="roundRect">
              <a:avLst>
                <a:gd name="adj" fmla="val 1834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크롤링 날짜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게시물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URL</a:t>
              </a:r>
            </a:p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</a:t>
              </a: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위치 정보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해시태그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게시물 내용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게시물 작성 날짜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게시물 좋아요 수</a:t>
              </a:r>
            </a:p>
            <a:p>
              <a:pPr algn="ctr"/>
              <a:endParaRPr lang="ko-KR" altLang="en-US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3CA5EB3-0287-4CEB-8741-2AEF293A98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FA82AF-F2C5-4B3E-9F8D-A3A075ED2D33}"/>
              </a:ext>
            </a:extLst>
          </p:cNvPr>
          <p:cNvSpPr txBox="1"/>
          <p:nvPr/>
        </p:nvSpPr>
        <p:spPr>
          <a:xfrm>
            <a:off x="233068" y="19339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38614-C036-473F-BBBB-9F774F404F9F}"/>
              </a:ext>
            </a:extLst>
          </p:cNvPr>
          <p:cNvSpPr txBox="1"/>
          <p:nvPr/>
        </p:nvSpPr>
        <p:spPr>
          <a:xfrm>
            <a:off x="6649936" y="4304670"/>
            <a:ext cx="4376737" cy="125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중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계정을 랜덤 샘플링하고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동안 게시물 약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개씩 크롤링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게시물 관련 정보에 대한 데이터를 얻기 위함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1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38;p17">
            <a:extLst>
              <a:ext uri="{FF2B5EF4-FFF2-40B4-BE49-F238E27FC236}">
                <a16:creationId xmlns:a16="http://schemas.microsoft.com/office/drawing/2014/main" id="{4133503F-72AC-4846-821C-08EDC878D5A6}"/>
              </a:ext>
            </a:extLst>
          </p:cNvPr>
          <p:cNvSpPr txBox="1"/>
          <p:nvPr/>
        </p:nvSpPr>
        <p:spPr>
          <a:xfrm>
            <a:off x="145397" y="3605064"/>
            <a:ext cx="427111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like_mean_7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최근 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7일 이내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게시글의 좋아요 평균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like_mean_all 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수집한 게시글 전체의 좋아요 평균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8" name="Google Shape;340;p17">
            <a:extLst>
              <a:ext uri="{FF2B5EF4-FFF2-40B4-BE49-F238E27FC236}">
                <a16:creationId xmlns:a16="http://schemas.microsoft.com/office/drawing/2014/main" id="{AB579573-582F-4254-8923-35EF1B9483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7421" y="1576918"/>
            <a:ext cx="2227067" cy="181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Google Shape;341;p17">
            <a:extLst>
              <a:ext uri="{FF2B5EF4-FFF2-40B4-BE49-F238E27FC236}">
                <a16:creationId xmlns:a16="http://schemas.microsoft.com/office/drawing/2014/main" id="{12D4B474-DCD2-4406-A89C-5ED6CAE31E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485" y="3013804"/>
            <a:ext cx="3421684" cy="181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Google Shape;343;p17">
            <a:extLst>
              <a:ext uri="{FF2B5EF4-FFF2-40B4-BE49-F238E27FC236}">
                <a16:creationId xmlns:a16="http://schemas.microsoft.com/office/drawing/2014/main" id="{25E798A4-AAB5-416D-B41B-159666DE64DD}"/>
              </a:ext>
            </a:extLst>
          </p:cNvPr>
          <p:cNvSpPr txBox="1"/>
          <p:nvPr/>
        </p:nvSpPr>
        <p:spPr>
          <a:xfrm>
            <a:off x="3903587" y="5041950"/>
            <a:ext cx="495148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location num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계정 별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위치정보를 사용한 게시글의 수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hashtag_average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계정 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별  게시글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당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해시태그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개수 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post_upload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계정 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게시글 업로드 주기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Google Shape;338;p17">
            <a:extLst>
              <a:ext uri="{FF2B5EF4-FFF2-40B4-BE49-F238E27FC236}">
                <a16:creationId xmlns:a16="http://schemas.microsoft.com/office/drawing/2014/main" id="{6841CE60-15EA-4CA3-AA68-36ACFD92B206}"/>
              </a:ext>
            </a:extLst>
          </p:cNvPr>
          <p:cNvSpPr txBox="1"/>
          <p:nvPr/>
        </p:nvSpPr>
        <p:spPr>
          <a:xfrm>
            <a:off x="8396701" y="3768215"/>
            <a:ext cx="3563713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게시글 본문 내용 중 특정 단어가 들어갔는지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유무에 따라 구분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4" name="Google Shape;355;gd9ef5664d3_0_27">
            <a:extLst>
              <a:ext uri="{FF2B5EF4-FFF2-40B4-BE49-F238E27FC236}">
                <a16:creationId xmlns:a16="http://schemas.microsoft.com/office/drawing/2014/main" id="{6A547C2A-6686-4796-A3A7-65EF32470A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4167" y="1745191"/>
            <a:ext cx="1628783" cy="1811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0A4354A-75CB-4B8F-A437-7EAABA6153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7B9909-AC69-42BE-BC66-5D90C22C1A00}"/>
              </a:ext>
            </a:extLst>
          </p:cNvPr>
          <p:cNvSpPr txBox="1"/>
          <p:nvPr/>
        </p:nvSpPr>
        <p:spPr>
          <a:xfrm>
            <a:off x="233068" y="193396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컬럼 추가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09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43;p17">
            <a:extLst>
              <a:ext uri="{FF2B5EF4-FFF2-40B4-BE49-F238E27FC236}">
                <a16:creationId xmlns:a16="http://schemas.microsoft.com/office/drawing/2014/main" id="{25E798A4-AAB5-416D-B41B-159666DE64DD}"/>
              </a:ext>
            </a:extLst>
          </p:cNvPr>
          <p:cNvSpPr txBox="1"/>
          <p:nvPr/>
        </p:nvSpPr>
        <p:spPr>
          <a:xfrm>
            <a:off x="1074417" y="4172969"/>
            <a:ext cx="573124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all_tags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계정 별 전체 게시글의  모든 해시태그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max_tags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계정 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가장 많이 사용한 해시태그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max_tags_num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계정 </a:t>
            </a:r>
            <a:r>
              <a: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가장 많이 사용된 해시태그의 사용 횟수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1" name="Google Shape;352;gd9ef5664d3_0_27">
            <a:extLst>
              <a:ext uri="{FF2B5EF4-FFF2-40B4-BE49-F238E27FC236}">
                <a16:creationId xmlns:a16="http://schemas.microsoft.com/office/drawing/2014/main" id="{40E91A9A-FED8-4006-8715-928F452647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575" y="2450648"/>
            <a:ext cx="6822924" cy="141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AC89BF-402F-4399-BC82-B24E15C9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2829" b="17639"/>
          <a:stretch/>
        </p:blipFill>
        <p:spPr>
          <a:xfrm>
            <a:off x="8598534" y="2104792"/>
            <a:ext cx="2233840" cy="616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81B1C9BA-D2E3-463C-9263-2A8356B73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7982538" y="3496823"/>
            <a:ext cx="3465831" cy="194999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0D8278-B4A5-4C37-8064-8F0647864439}"/>
              </a:ext>
            </a:extLst>
          </p:cNvPr>
          <p:cNvSpPr txBox="1"/>
          <p:nvPr/>
        </p:nvSpPr>
        <p:spPr>
          <a:xfrm>
            <a:off x="8680078" y="3020778"/>
            <a:ext cx="2070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 없음을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EED9FD-34BE-442E-B9DD-C7DC35FF30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7C842-D169-4167-8A70-9E66103A6177}"/>
              </a:ext>
            </a:extLst>
          </p:cNvPr>
          <p:cNvSpPr txBox="1"/>
          <p:nvPr/>
        </p:nvSpPr>
        <p:spPr>
          <a:xfrm>
            <a:off x="233068" y="193396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컬럼 추가 및 결측치 제거</a:t>
            </a:r>
          </a:p>
        </p:txBody>
      </p:sp>
    </p:spTree>
    <p:extLst>
      <p:ext uri="{BB962C8B-B14F-4D97-AF65-F5344CB8AC3E}">
        <p14:creationId xmlns:p14="http://schemas.microsoft.com/office/powerpoint/2010/main" val="191938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04;gd9ef5664d3_0_80">
            <a:extLst>
              <a:ext uri="{FF2B5EF4-FFF2-40B4-BE49-F238E27FC236}">
                <a16:creationId xmlns:a16="http://schemas.microsoft.com/office/drawing/2014/main" id="{10340429-10E1-4B6B-B4F9-E36028A13E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512" y="1529126"/>
            <a:ext cx="11506976" cy="178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oogle Shape;405;gd9ef5664d3_0_80">
            <a:extLst>
              <a:ext uri="{FF2B5EF4-FFF2-40B4-BE49-F238E27FC236}">
                <a16:creationId xmlns:a16="http://schemas.microsoft.com/office/drawing/2014/main" id="{EBA4BA37-01BA-4D86-8A08-257317075C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63" y="3584975"/>
            <a:ext cx="10754674" cy="1722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BA540B-6E82-402D-B917-96FE0801D8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07383E-E059-487F-89FA-04770F5C3B54}"/>
              </a:ext>
            </a:extLst>
          </p:cNvPr>
          <p:cNvSpPr txBox="1"/>
          <p:nvPr/>
        </p:nvSpPr>
        <p:spPr>
          <a:xfrm>
            <a:off x="233068" y="193396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B0C37-5CFA-4AA0-853E-893BC8B8ABF4}"/>
              </a:ext>
            </a:extLst>
          </p:cNvPr>
          <p:cNvSpPr txBox="1"/>
          <p:nvPr/>
        </p:nvSpPr>
        <p:spPr>
          <a:xfrm>
            <a:off x="3048000" y="5496358"/>
            <a:ext cx="609600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18개의 컬럼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 200개의 계정을 1달간 주 1회마다 수집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15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62B479-5936-4345-9E9E-05881C463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49" y="2019585"/>
            <a:ext cx="1219099" cy="1219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917" y="3587071"/>
            <a:ext cx="3239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분석 및 모델링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05242" y="4438303"/>
            <a:ext cx="2781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및 모델 구축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79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AC14E2-37E7-4EE6-A5C9-798C13441C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E38DA1-001B-436A-9DEF-12C004F14C33}"/>
              </a:ext>
            </a:extLst>
          </p:cNvPr>
          <p:cNvSpPr txBox="1"/>
          <p:nvPr/>
        </p:nvSpPr>
        <p:spPr>
          <a:xfrm>
            <a:off x="233068" y="193396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팔로워 수를 종속 변수로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5295E-8599-43E3-9727-30B6CCA853C8}"/>
              </a:ext>
            </a:extLst>
          </p:cNvPr>
          <p:cNvSpPr txBox="1"/>
          <p:nvPr/>
        </p:nvSpPr>
        <p:spPr>
          <a:xfrm>
            <a:off x="297331" y="1389635"/>
            <a:ext cx="11597338" cy="1723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발췌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인스타그램 계정 </a:t>
            </a:r>
            <a:r>
              <a:rPr lang="ko-KR" altLang="en-US" sz="1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팔로워 수는 해당 계정의 신뢰성과 호감에 유의한 영향을 미치는 것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밝혀졌다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즉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팔로워 수가 높을수록 이용자에 대한 신뢰감과 호감을 높게 인지하였다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이는 게시글을 보는 이용자의 게시글 태도와 구매의도에서도 유의미한 영향을 미치는 것으로 나타났다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소비자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92%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 일반광고보다 인플루언서가 언급한 내용에 신뢰감을 가진다고 한다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많은 팔로워 수를 보유하고 있는 브랜드는 이용자들의 관심을 받는 만큼 인기 있는 브랜드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라는 것이 증명된다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김린아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2017; Iconsquare, 2016)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5598F06-DE10-4D7F-88C1-4F6474179912}"/>
              </a:ext>
            </a:extLst>
          </p:cNvPr>
          <p:cNvSpPr/>
          <p:nvPr/>
        </p:nvSpPr>
        <p:spPr>
          <a:xfrm rot="5400000">
            <a:off x="5900968" y="3379967"/>
            <a:ext cx="390063" cy="317080"/>
          </a:xfrm>
          <a:prstGeom prst="rightArrow">
            <a:avLst>
              <a:gd name="adj1" fmla="val 58283"/>
              <a:gd name="adj2" fmla="val 62808"/>
            </a:avLst>
          </a:prstGeom>
          <a:solidFill>
            <a:srgbClr val="C7A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CE904B-43A2-495A-ABC9-DC594BC1DBE6}"/>
              </a:ext>
            </a:extLst>
          </p:cNvPr>
          <p:cNvGrpSpPr/>
          <p:nvPr/>
        </p:nvGrpSpPr>
        <p:grpSpPr>
          <a:xfrm>
            <a:off x="1284845" y="3964149"/>
            <a:ext cx="9622302" cy="1978090"/>
            <a:chOff x="1284845" y="4161453"/>
            <a:chExt cx="9622302" cy="19780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B1ABC8-1BBD-4B8A-A615-D248639CCA54}"/>
                </a:ext>
              </a:extLst>
            </p:cNvPr>
            <p:cNvSpPr txBox="1"/>
            <p:nvPr/>
          </p:nvSpPr>
          <p:spPr>
            <a:xfrm>
              <a:off x="3304994" y="5064239"/>
              <a:ext cx="5582007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05/08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의 팔로워 수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(=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현재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05/01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기준 다음주 팔로워 수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)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  <a:cs typeface="Malgun Gothic"/>
                  <a:sym typeface="Malgun Gothic"/>
                </a:rPr>
                <a:t>이전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  <a:cs typeface="Malgun Gothic"/>
                  <a:sym typeface="Malgun Gothic"/>
                </a:rPr>
                <a:t>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  <a:cs typeface="Malgun Gothic"/>
                  <a:sym typeface="Malgun Gothic"/>
                </a:rPr>
                <a:t>주간의 데이터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  <a:cs typeface="Malgun Gothic"/>
                  <a:sym typeface="Malgun Gothic"/>
                </a:rPr>
                <a:t>(04/10 04/17 04/24)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  <a:cs typeface="Malgun Gothic"/>
                  <a:sym typeface="Malgun Gothic"/>
                </a:rPr>
                <a:t>를 이용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F67337-BAFE-4924-B443-7E4FC1D27AC3}"/>
                </a:ext>
              </a:extLst>
            </p:cNvPr>
            <p:cNvSpPr txBox="1"/>
            <p:nvPr/>
          </p:nvSpPr>
          <p:spPr>
            <a:xfrm>
              <a:off x="2533162" y="4432079"/>
              <a:ext cx="7125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미래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다음주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팔로워 수를 예측하여 발전가능성을 평가하기로 결정 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F879D2D-F8A2-4339-B905-03FCB59C21E7}"/>
                </a:ext>
              </a:extLst>
            </p:cNvPr>
            <p:cNvSpPr/>
            <p:nvPr/>
          </p:nvSpPr>
          <p:spPr>
            <a:xfrm>
              <a:off x="1284845" y="4161453"/>
              <a:ext cx="9622302" cy="1978090"/>
            </a:xfrm>
            <a:prstGeom prst="roundRect">
              <a:avLst>
                <a:gd name="adj" fmla="val 28904"/>
              </a:avLst>
            </a:prstGeom>
            <a:noFill/>
            <a:ln w="15875">
              <a:gradFill>
                <a:gsLst>
                  <a:gs pos="0">
                    <a:srgbClr val="863DCA"/>
                  </a:gs>
                  <a:gs pos="100000">
                    <a:srgbClr val="BD329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45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4;p27">
            <a:extLst>
              <a:ext uri="{FF2B5EF4-FFF2-40B4-BE49-F238E27FC236}">
                <a16:creationId xmlns:a16="http://schemas.microsoft.com/office/drawing/2014/main" id="{98FE907C-61A6-4197-B700-E6704AFF5D90}"/>
              </a:ext>
            </a:extLst>
          </p:cNvPr>
          <p:cNvSpPr txBox="1"/>
          <p:nvPr/>
        </p:nvSpPr>
        <p:spPr>
          <a:xfrm>
            <a:off x="1286229" y="1360569"/>
            <a:ext cx="653282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이번주 프로필 데이터에 다음주 팔로워 수를 붙임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ex) 4/10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profile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 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현재 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+ 4/17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팔로워 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미래 팔로워 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      4/17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profile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 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현재 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+ 4/24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팔로워 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미래 팔로워 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      4/24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profile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 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현재 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+ 5 / 1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팔로워 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미래 팔로워 수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Malgun Gothic"/>
                <a:sym typeface="Malgun Gothic"/>
              </a:rPr>
              <a:t>)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7843A3-076D-41D5-A619-D01C75B94B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0882E1-75E3-408E-83DC-544DBC576521}"/>
              </a:ext>
            </a:extLst>
          </p:cNvPr>
          <p:cNvSpPr txBox="1"/>
          <p:nvPr/>
        </p:nvSpPr>
        <p:spPr>
          <a:xfrm>
            <a:off x="233068" y="193396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학습을 위해 사용할 데이터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04764F-5568-4A0C-B0B7-E378A77F331A}"/>
              </a:ext>
            </a:extLst>
          </p:cNvPr>
          <p:cNvGrpSpPr/>
          <p:nvPr/>
        </p:nvGrpSpPr>
        <p:grpSpPr>
          <a:xfrm>
            <a:off x="1286229" y="2456323"/>
            <a:ext cx="9619542" cy="4080835"/>
            <a:chOff x="701376" y="2260381"/>
            <a:chExt cx="9619542" cy="4080835"/>
          </a:xfrm>
          <a:effectLst/>
        </p:grpSpPr>
        <p:sp>
          <p:nvSpPr>
            <p:cNvPr id="10" name="Google Shape;507;p27">
              <a:extLst>
                <a:ext uri="{FF2B5EF4-FFF2-40B4-BE49-F238E27FC236}">
                  <a16:creationId xmlns:a16="http://schemas.microsoft.com/office/drawing/2014/main" id="{C1475555-DEE5-42B6-B458-116B7ABB05B4}"/>
                </a:ext>
              </a:extLst>
            </p:cNvPr>
            <p:cNvSpPr/>
            <p:nvPr/>
          </p:nvSpPr>
          <p:spPr>
            <a:xfrm>
              <a:off x="8524587" y="4040481"/>
              <a:ext cx="556389" cy="520636"/>
            </a:xfrm>
            <a:prstGeom prst="mathPlus">
              <a:avLst>
                <a:gd name="adj1" fmla="val 23520"/>
              </a:avLst>
            </a:prstGeom>
            <a:solidFill>
              <a:srgbClr val="C7A4E6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13B1BD7-357D-4CD2-9FEF-AADAFC732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76" y="2998109"/>
              <a:ext cx="7426417" cy="2605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D75B05B-3058-4C5C-8173-B7036374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770" y="2260381"/>
              <a:ext cx="843148" cy="40808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12935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339420-037E-4DEA-BDEF-A8AD8EFE3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237F94-2C48-460F-81BC-0A5E3909F7B9}"/>
              </a:ext>
            </a:extLst>
          </p:cNvPr>
          <p:cNvSpPr txBox="1"/>
          <p:nvPr/>
        </p:nvSpPr>
        <p:spPr>
          <a:xfrm>
            <a:off x="233068" y="193396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상관성 분석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164627-9219-40CA-9707-98FAFF131135}"/>
              </a:ext>
            </a:extLst>
          </p:cNvPr>
          <p:cNvGrpSpPr/>
          <p:nvPr/>
        </p:nvGrpSpPr>
        <p:grpSpPr>
          <a:xfrm>
            <a:off x="1065187" y="1676789"/>
            <a:ext cx="10056064" cy="4381500"/>
            <a:chOff x="947059" y="1676789"/>
            <a:chExt cx="10056064" cy="43815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E7888B8-B0E9-452E-B8B8-08462CD26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47059" y="1676789"/>
              <a:ext cx="4752975" cy="4381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420438-5BF1-4D66-AF26-BC5DCAB3A212}"/>
                </a:ext>
              </a:extLst>
            </p:cNvPr>
            <p:cNvSpPr txBox="1"/>
            <p:nvPr/>
          </p:nvSpPr>
          <p:spPr>
            <a:xfrm>
              <a:off x="6382138" y="2684971"/>
              <a:ext cx="4620985" cy="2365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</a:t>
              </a:r>
              <a:r>
                <a:rPr lang="en-US" altLang="ko-KR" sz="1800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ollower.</a:t>
              </a:r>
              <a:r>
                <a:rPr lang="en-US" altLang="ko-KR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en-US" altLang="ko-KR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</a:t>
              </a:r>
              <a:r>
                <a:rPr lang="en-US" altLang="ko-KR" sz="1800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ollower.y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800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like_mean_7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- </a:t>
              </a:r>
              <a:r>
                <a:rPr lang="en-US" altLang="ko-KR" sz="1800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like_mean_all</a:t>
              </a:r>
              <a:endParaRPr lang="en-US" altLang="ko-KR" sz="1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위와 같이 높은 상관관계를 보이는 컬럼들을 함께 두면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과적합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발생할 수 있음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따라서 해당 컬럼들의 </a:t>
              </a:r>
              <a:r>
                <a:rPr lang="ko-KR" altLang="en-US" sz="16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다중공선성 확인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필요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ED10A86-2E7B-46D4-B4D7-D09A4AD9B7B0}"/>
                </a:ext>
              </a:extLst>
            </p:cNvPr>
            <p:cNvSpPr/>
            <p:nvPr/>
          </p:nvSpPr>
          <p:spPr>
            <a:xfrm>
              <a:off x="2313992" y="2962472"/>
              <a:ext cx="513183" cy="51318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D2220CF-5E59-4F1E-95AC-31A693261A59}"/>
                </a:ext>
              </a:extLst>
            </p:cNvPr>
            <p:cNvSpPr/>
            <p:nvPr/>
          </p:nvSpPr>
          <p:spPr>
            <a:xfrm>
              <a:off x="3286222" y="3942186"/>
              <a:ext cx="513183" cy="51318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28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1874418A-BADF-4C43-A21E-30A39D17F473}"/>
              </a:ext>
            </a:extLst>
          </p:cNvPr>
          <p:cNvSpPr/>
          <p:nvPr/>
        </p:nvSpPr>
        <p:spPr>
          <a:xfrm rot="16200000">
            <a:off x="8479236" y="2224886"/>
            <a:ext cx="1152000" cy="627352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7B38E96E-6403-4405-855C-CFB5AF4F7F77}"/>
              </a:ext>
            </a:extLst>
          </p:cNvPr>
          <p:cNvSpPr/>
          <p:nvPr/>
        </p:nvSpPr>
        <p:spPr>
          <a:xfrm rot="16200000">
            <a:off x="8051495" y="508712"/>
            <a:ext cx="1152000" cy="71290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B3FA8C48-8DA7-417B-BEBD-C8F41B4EF4EF}"/>
              </a:ext>
            </a:extLst>
          </p:cNvPr>
          <p:cNvSpPr/>
          <p:nvPr/>
        </p:nvSpPr>
        <p:spPr>
          <a:xfrm rot="16200000">
            <a:off x="7623755" y="-1207461"/>
            <a:ext cx="1152000" cy="79844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824EBB2E-ACDB-492A-8256-2C16E91D25B7}"/>
              </a:ext>
            </a:extLst>
          </p:cNvPr>
          <p:cNvSpPr/>
          <p:nvPr/>
        </p:nvSpPr>
        <p:spPr>
          <a:xfrm rot="16200000">
            <a:off x="7196014" y="-2923635"/>
            <a:ext cx="1152000" cy="88399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AD327CB-6E00-4FBE-8A00-C3E5E1BEC1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09" y="2167659"/>
            <a:ext cx="1219099" cy="12190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664B77C-BFFC-4A02-BABC-0723A3CD3D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0" y="3462953"/>
            <a:ext cx="1219099" cy="121909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EC2082F-9748-49BF-BDAF-AF5A22862F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71" y="4750673"/>
            <a:ext cx="1219099" cy="121909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EBA8D8F-95D9-4312-9C5A-0E4310F78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39" y="886801"/>
            <a:ext cx="1219099" cy="121909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9658245-3D4B-4BE0-9E4E-62FFECAE1254}"/>
              </a:ext>
            </a:extLst>
          </p:cNvPr>
          <p:cNvSpPr txBox="1"/>
          <p:nvPr/>
        </p:nvSpPr>
        <p:spPr>
          <a:xfrm>
            <a:off x="682579" y="3015614"/>
            <a:ext cx="2408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i="1" spc="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800" i="1" spc="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376F0-0D41-44AC-B7AF-457661CAFC57}"/>
              </a:ext>
            </a:extLst>
          </p:cNvPr>
          <p:cNvSpPr txBox="1"/>
          <p:nvPr/>
        </p:nvSpPr>
        <p:spPr>
          <a:xfrm>
            <a:off x="4570338" y="1265517"/>
            <a:ext cx="762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변경 이유 및 소개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A5B26C-143E-49E8-91F1-AD6E26A29253}"/>
              </a:ext>
            </a:extLst>
          </p:cNvPr>
          <p:cNvSpPr txBox="1"/>
          <p:nvPr/>
        </p:nvSpPr>
        <p:spPr>
          <a:xfrm>
            <a:off x="5426608" y="2546375"/>
            <a:ext cx="6764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 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수집 및 전처리 방법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A577D9-9E46-458B-B685-3328AE356E26}"/>
              </a:ext>
            </a:extLst>
          </p:cNvPr>
          <p:cNvSpPr txBox="1"/>
          <p:nvPr/>
        </p:nvSpPr>
        <p:spPr>
          <a:xfrm>
            <a:off x="6282089" y="3842385"/>
            <a:ext cx="5909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및 모델링 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분석 및 모델 구축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BDB62E-C0B3-4038-95EB-CAB455E3A36C}"/>
              </a:ext>
            </a:extLst>
          </p:cNvPr>
          <p:cNvSpPr txBox="1"/>
          <p:nvPr/>
        </p:nvSpPr>
        <p:spPr>
          <a:xfrm>
            <a:off x="7137571" y="5129389"/>
            <a:ext cx="505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결과물 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설명 및 시연</a:t>
            </a:r>
          </a:p>
        </p:txBody>
      </p:sp>
    </p:spTree>
    <p:extLst>
      <p:ext uri="{BB962C8B-B14F-4D97-AF65-F5344CB8AC3E}">
        <p14:creationId xmlns:p14="http://schemas.microsoft.com/office/powerpoint/2010/main" val="1490906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BA621D2-1D6F-4B8A-A453-2FF24BBC9149}"/>
              </a:ext>
            </a:extLst>
          </p:cNvPr>
          <p:cNvSpPr txBox="1"/>
          <p:nvPr/>
        </p:nvSpPr>
        <p:spPr>
          <a:xfrm>
            <a:off x="320911" y="2699680"/>
            <a:ext cx="546438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like_mean_7 – like_mean_all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다중공선성이 높으므로 둘 중 하나 제거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F4A9D3-251F-453C-BD34-8EDFCD40C6A4}"/>
              </a:ext>
            </a:extLst>
          </p:cNvPr>
          <p:cNvSpPr txBox="1"/>
          <p:nvPr/>
        </p:nvSpPr>
        <p:spPr>
          <a:xfrm>
            <a:off x="7472053" y="2701989"/>
            <a:ext cx="3164845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다중공선성이 모두 낮음을 확인할 수 있음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4282AD5-3B9D-4D62-BE29-D21DD1C9B6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BFE09C-36C6-442D-8EFD-CAC7EC509BE2}"/>
              </a:ext>
            </a:extLst>
          </p:cNvPr>
          <p:cNvSpPr txBox="1"/>
          <p:nvPr/>
        </p:nvSpPr>
        <p:spPr>
          <a:xfrm>
            <a:off x="233068" y="19339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다중공선성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681379-9C13-4CA3-ACB4-7B8DA7298037}"/>
              </a:ext>
            </a:extLst>
          </p:cNvPr>
          <p:cNvSpPr txBox="1"/>
          <p:nvPr/>
        </p:nvSpPr>
        <p:spPr>
          <a:xfrm>
            <a:off x="871879" y="1076160"/>
            <a:ext cx="9765019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다중공선성</a:t>
            </a:r>
            <a:r>
              <a:rPr lang="en-US" altLang="ko-K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(Multicollinearity)</a:t>
            </a: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모형의 일부 예측 변수가 다른 예측 변수와 상관되어 있을 때 발생하는 조건</a:t>
            </a:r>
            <a:endParaRPr lang="en-US" altLang="ko-KR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중대한 다중공선성은 회귀계수의 분산을 증가시켜 불안정하고 해석하기 어렵게 만듦</a:t>
            </a:r>
            <a:endParaRPr lang="en-US" altLang="ko-KR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7DE8F4-F3E0-4F49-85C4-8E11EF04C8EC}"/>
              </a:ext>
            </a:extLst>
          </p:cNvPr>
          <p:cNvGrpSpPr/>
          <p:nvPr/>
        </p:nvGrpSpPr>
        <p:grpSpPr>
          <a:xfrm>
            <a:off x="320911" y="3208676"/>
            <a:ext cx="11419550" cy="1369817"/>
            <a:chOff x="386225" y="2622903"/>
            <a:chExt cx="11419550" cy="136981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EC6592-4172-4C68-B008-9CEABA6FE527}"/>
                </a:ext>
              </a:extLst>
            </p:cNvPr>
            <p:cNvGrpSpPr/>
            <p:nvPr/>
          </p:nvGrpSpPr>
          <p:grpSpPr>
            <a:xfrm>
              <a:off x="386225" y="2622903"/>
              <a:ext cx="11419550" cy="1369817"/>
              <a:chOff x="386225" y="2622903"/>
              <a:chExt cx="11419550" cy="136981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ABFCD4B-5183-4D4F-94BC-1289A0E244F1}"/>
                  </a:ext>
                </a:extLst>
              </p:cNvPr>
              <p:cNvGrpSpPr/>
              <p:nvPr/>
            </p:nvGrpSpPr>
            <p:grpSpPr>
              <a:xfrm>
                <a:off x="386225" y="2622903"/>
                <a:ext cx="11419550" cy="1214432"/>
                <a:chOff x="519588" y="2622903"/>
                <a:chExt cx="11419550" cy="1214432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0456D49-2998-4B85-BEB6-F0749D9CDB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9588" y="2622903"/>
                  <a:ext cx="5135540" cy="1214432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9A351B59-3585-44CF-9E0A-8C1CED6A8F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36874" y="2698536"/>
                  <a:ext cx="5402264" cy="1063166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F45AEB-38C6-4A3C-858F-67A43F81A48A}"/>
                  </a:ext>
                </a:extLst>
              </p:cNvPr>
              <p:cNvSpPr txBox="1"/>
              <p:nvPr/>
            </p:nvSpPr>
            <p:spPr>
              <a:xfrm>
                <a:off x="4932046" y="3608319"/>
                <a:ext cx="1775311" cy="384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rgbClr val="68379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like_mean_all </a:t>
                </a:r>
                <a:r>
                  <a:rPr lang="ko-KR" altLang="en-US" sz="1400" dirty="0">
                    <a:solidFill>
                      <a:srgbClr val="68379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제거</a:t>
                </a:r>
                <a:endParaRPr lang="en-US" altLang="ko-KR" sz="1400" dirty="0">
                  <a:solidFill>
                    <a:srgbClr val="68379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31018C84-9F87-46F5-9176-921C77F3F36F}"/>
                </a:ext>
              </a:extLst>
            </p:cNvPr>
            <p:cNvSpPr/>
            <p:nvPr/>
          </p:nvSpPr>
          <p:spPr>
            <a:xfrm>
              <a:off x="5687652" y="3071579"/>
              <a:ext cx="549971" cy="317080"/>
            </a:xfrm>
            <a:prstGeom prst="rightArrow">
              <a:avLst>
                <a:gd name="adj1" fmla="val 58283"/>
                <a:gd name="adj2" fmla="val 62808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B1CE9A-97B3-4D3D-9943-CE5C9C18A744}"/>
              </a:ext>
            </a:extLst>
          </p:cNvPr>
          <p:cNvGrpSpPr/>
          <p:nvPr/>
        </p:nvGrpSpPr>
        <p:grpSpPr>
          <a:xfrm>
            <a:off x="2469987" y="4884215"/>
            <a:ext cx="7121390" cy="1525304"/>
            <a:chOff x="2535301" y="5169159"/>
            <a:chExt cx="7121390" cy="15253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389CF9-07C4-4C1E-99F1-75CB5B5CA0C0}"/>
                </a:ext>
              </a:extLst>
            </p:cNvPr>
            <p:cNvSpPr txBox="1"/>
            <p:nvPr/>
          </p:nvSpPr>
          <p:spPr>
            <a:xfrm>
              <a:off x="3048838" y="5427367"/>
              <a:ext cx="6094324" cy="88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종속변수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y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=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미래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(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다음주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)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 팔로워 수</a:t>
              </a:r>
              <a:b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</a:b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독립변수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x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=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  <a:sym typeface="Malgun Gothic"/>
                </a:rPr>
                <a:t>다중공선성을 보이는 변수를 제거한 변수 전부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3AB3536-0BB5-4FCD-9F32-60FB1338BC6B}"/>
                </a:ext>
              </a:extLst>
            </p:cNvPr>
            <p:cNvSpPr/>
            <p:nvPr/>
          </p:nvSpPr>
          <p:spPr>
            <a:xfrm>
              <a:off x="2535301" y="5169159"/>
              <a:ext cx="7121390" cy="1525304"/>
            </a:xfrm>
            <a:prstGeom prst="roundRect">
              <a:avLst>
                <a:gd name="adj" fmla="val 29516"/>
              </a:avLst>
            </a:prstGeom>
            <a:noFill/>
            <a:ln w="15875">
              <a:gradFill>
                <a:gsLst>
                  <a:gs pos="0">
                    <a:srgbClr val="863DCA"/>
                  </a:gs>
                  <a:gs pos="100000">
                    <a:srgbClr val="BD329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186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218274F-E905-4A47-9724-F1E329488C43}"/>
              </a:ext>
            </a:extLst>
          </p:cNvPr>
          <p:cNvSpPr txBox="1"/>
          <p:nvPr/>
        </p:nvSpPr>
        <p:spPr>
          <a:xfrm>
            <a:off x="2147102" y="5101886"/>
            <a:ext cx="789779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RMSE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값은 작을수록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R-Square(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결정계수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값은 클수록 좋은 모델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93.9%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설명력을 가지는 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예측력이 좋다고 판단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0E3BA0-67C8-4F58-9CA4-9DC11FAE32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D74932-C237-4333-87B0-18B28AB8F4C8}"/>
              </a:ext>
            </a:extLst>
          </p:cNvPr>
          <p:cNvSpPr txBox="1"/>
          <p:nvPr/>
        </p:nvSpPr>
        <p:spPr>
          <a:xfrm>
            <a:off x="233068" y="19339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성능 비교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21C218-1AA6-4E17-9253-DA2D75941EED}"/>
              </a:ext>
            </a:extLst>
          </p:cNvPr>
          <p:cNvGrpSpPr/>
          <p:nvPr/>
        </p:nvGrpSpPr>
        <p:grpSpPr>
          <a:xfrm>
            <a:off x="173874" y="1518475"/>
            <a:ext cx="11844251" cy="3491900"/>
            <a:chOff x="173874" y="1453161"/>
            <a:chExt cx="11844251" cy="34919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B264A7-F615-4939-B0E0-9D3031852F9F}"/>
                </a:ext>
              </a:extLst>
            </p:cNvPr>
            <p:cNvSpPr txBox="1"/>
            <p:nvPr/>
          </p:nvSpPr>
          <p:spPr>
            <a:xfrm>
              <a:off x="794322" y="3453163"/>
              <a:ext cx="1807631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RMSE = 803</a:t>
              </a: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RSQ = 0.939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1A0E67-8E8E-408F-B7C4-30CCDF4E7993}"/>
                </a:ext>
              </a:extLst>
            </p:cNvPr>
            <p:cNvSpPr txBox="1"/>
            <p:nvPr/>
          </p:nvSpPr>
          <p:spPr>
            <a:xfrm>
              <a:off x="776650" y="1453161"/>
              <a:ext cx="1842976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Random Forest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D81F3E-B52E-40D2-B969-EE6B2117194D}"/>
                </a:ext>
              </a:extLst>
            </p:cNvPr>
            <p:cNvSpPr txBox="1"/>
            <p:nvPr/>
          </p:nvSpPr>
          <p:spPr>
            <a:xfrm>
              <a:off x="4654164" y="1458870"/>
              <a:ext cx="1143263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Boosting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4C10999-140E-44BD-AAB0-82AFE8DB5BC1}"/>
                </a:ext>
              </a:extLst>
            </p:cNvPr>
            <p:cNvGrpSpPr/>
            <p:nvPr/>
          </p:nvGrpSpPr>
          <p:grpSpPr>
            <a:xfrm>
              <a:off x="173874" y="1945274"/>
              <a:ext cx="11844251" cy="1139228"/>
              <a:chOff x="233068" y="1945274"/>
              <a:chExt cx="11844251" cy="113922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7334905-C8EA-489C-BEE6-CDC1CFBBE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91" t="-8434" r="5124" b="-3457"/>
              <a:stretch/>
            </p:blipFill>
            <p:spPr>
              <a:xfrm>
                <a:off x="233068" y="1945274"/>
                <a:ext cx="3048528" cy="1098617"/>
              </a:xfrm>
              <a:prstGeom prst="rect">
                <a:avLst/>
              </a:prstGeom>
              <a:noFill/>
              <a:ln w="88900" cap="sq">
                <a:noFill/>
                <a:miter lim="800000"/>
              </a:ln>
              <a:effectLst/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67E229F-C1E1-4733-9A27-69D7D076FA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518" t="-3920" r="2240" b="-6606"/>
              <a:stretch/>
            </p:blipFill>
            <p:spPr>
              <a:xfrm>
                <a:off x="3684243" y="1985885"/>
                <a:ext cx="3201495" cy="1098617"/>
              </a:xfrm>
              <a:prstGeom prst="rect">
                <a:avLst/>
              </a:prstGeom>
              <a:noFill/>
              <a:ln w="88900" cap="sq">
                <a:noFill/>
                <a:miter lim="800000"/>
              </a:ln>
              <a:effectLst/>
            </p:spPr>
          </p:pic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A1552869-8059-411C-9B8D-22534B16E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/>
              <a:srcRect t="85681" r="8174" b="1975"/>
              <a:stretch/>
            </p:blipFill>
            <p:spPr bwMode="auto">
              <a:xfrm>
                <a:off x="7290468" y="2210799"/>
                <a:ext cx="4786851" cy="646246"/>
              </a:xfrm>
              <a:prstGeom prst="rect">
                <a:avLst/>
              </a:prstGeom>
              <a:noFill/>
              <a:ln w="88900" cap="sq">
                <a:noFill/>
                <a:miter lim="800000"/>
              </a:ln>
              <a:effectLst/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6DC905-7F5F-4DD4-B7C4-9E4A713A904C}"/>
                </a:ext>
              </a:extLst>
            </p:cNvPr>
            <p:cNvSpPr txBox="1"/>
            <p:nvPr/>
          </p:nvSpPr>
          <p:spPr>
            <a:xfrm>
              <a:off x="8100435" y="1458870"/>
              <a:ext cx="3048528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Multiple Linear Regression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03E40D-42BB-471C-AA0D-875F08E67F48}"/>
                </a:ext>
              </a:extLst>
            </p:cNvPr>
            <p:cNvSpPr txBox="1"/>
            <p:nvPr/>
          </p:nvSpPr>
          <p:spPr>
            <a:xfrm>
              <a:off x="4321979" y="3453163"/>
              <a:ext cx="1807631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RMSE = 815</a:t>
              </a: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RSQ = 0.935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9D8317-0E7A-4AA3-BC00-B3F8EF8F0BBB}"/>
                </a:ext>
              </a:extLst>
            </p:cNvPr>
            <p:cNvSpPr txBox="1"/>
            <p:nvPr/>
          </p:nvSpPr>
          <p:spPr>
            <a:xfrm>
              <a:off x="8720883" y="3453163"/>
              <a:ext cx="1807631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RSQ = 0.4413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529E62-1721-4846-86F7-35A4F1265770}"/>
                </a:ext>
              </a:extLst>
            </p:cNvPr>
            <p:cNvSpPr txBox="1"/>
            <p:nvPr/>
          </p:nvSpPr>
          <p:spPr>
            <a:xfrm>
              <a:off x="3154829" y="3225518"/>
              <a:ext cx="6142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6837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endParaRPr lang="ko-KR" altLang="en-US" sz="5400" dirty="0">
                <a:solidFill>
                  <a:srgbClr val="6837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B10BC4-0211-4BA2-B082-B21A6A7AB961}"/>
                </a:ext>
              </a:extLst>
            </p:cNvPr>
            <p:cNvSpPr txBox="1"/>
            <p:nvPr/>
          </p:nvSpPr>
          <p:spPr>
            <a:xfrm>
              <a:off x="3154830" y="4021731"/>
              <a:ext cx="6142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6837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</a:t>
              </a:r>
              <a:endParaRPr lang="ko-KR" altLang="en-US" sz="5400" dirty="0">
                <a:solidFill>
                  <a:srgbClr val="6837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883F99-9412-435D-95F7-8EBB42AF3531}"/>
                </a:ext>
              </a:extLst>
            </p:cNvPr>
            <p:cNvSpPr txBox="1"/>
            <p:nvPr/>
          </p:nvSpPr>
          <p:spPr>
            <a:xfrm>
              <a:off x="7118111" y="4021731"/>
              <a:ext cx="6142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68379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</a:t>
              </a:r>
              <a:endParaRPr lang="ko-KR" altLang="en-US" sz="5400" dirty="0">
                <a:solidFill>
                  <a:srgbClr val="6837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91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10649CD-E4BD-4873-9FC3-8744AA6619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BF90D-E363-44C1-8C74-FE4CDC241328}"/>
              </a:ext>
            </a:extLst>
          </p:cNvPr>
          <p:cNvSpPr txBox="1"/>
          <p:nvPr/>
        </p:nvSpPr>
        <p:spPr>
          <a:xfrm>
            <a:off x="233068" y="193396"/>
            <a:ext cx="310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D62C4F-8857-4EB2-90D3-306EC70D5B64}"/>
              </a:ext>
            </a:extLst>
          </p:cNvPr>
          <p:cNvGrpSpPr/>
          <p:nvPr/>
        </p:nvGrpSpPr>
        <p:grpSpPr>
          <a:xfrm>
            <a:off x="2730289" y="1968759"/>
            <a:ext cx="6731422" cy="3768762"/>
            <a:chOff x="2869778" y="1968759"/>
            <a:chExt cx="6731422" cy="3768762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7C6B6B17-7056-482B-AA72-6347C5C9A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10750" y="2615089"/>
              <a:ext cx="3970499" cy="31224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1" name="말풍선: 모서리가 둥근 사각형 10">
              <a:extLst>
                <a:ext uri="{FF2B5EF4-FFF2-40B4-BE49-F238E27FC236}">
                  <a16:creationId xmlns:a16="http://schemas.microsoft.com/office/drawing/2014/main" id="{73A52757-092A-4C21-91EF-6F9EA461C4B2}"/>
                </a:ext>
              </a:extLst>
            </p:cNvPr>
            <p:cNvSpPr/>
            <p:nvPr/>
          </p:nvSpPr>
          <p:spPr>
            <a:xfrm>
              <a:off x="2869778" y="1968759"/>
              <a:ext cx="1487617" cy="447281"/>
            </a:xfrm>
            <a:prstGeom prst="wedgeRoundRectCallout">
              <a:avLst>
                <a:gd name="adj1" fmla="val 36980"/>
                <a:gd name="adj2" fmla="val 114752"/>
                <a:gd name="adj3" fmla="val 1666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현재 팔로워 수</a:t>
              </a:r>
            </a:p>
          </p:txBody>
        </p:sp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16323EEF-6DAB-4DAE-83A2-C8AF6FB4F1AD}"/>
                </a:ext>
              </a:extLst>
            </p:cNvPr>
            <p:cNvSpPr/>
            <p:nvPr/>
          </p:nvSpPr>
          <p:spPr>
            <a:xfrm>
              <a:off x="5640970" y="1968759"/>
              <a:ext cx="1487617" cy="447281"/>
            </a:xfrm>
            <a:prstGeom prst="wedgeRoundRectCallout">
              <a:avLst>
                <a:gd name="adj1" fmla="val -45186"/>
                <a:gd name="adj2" fmla="val 110579"/>
                <a:gd name="adj3" fmla="val 1666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계정 아이디</a:t>
              </a: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C849DC28-872D-423D-ADE7-8071A78FE9E5}"/>
                </a:ext>
              </a:extLst>
            </p:cNvPr>
            <p:cNvSpPr/>
            <p:nvPr/>
          </p:nvSpPr>
          <p:spPr>
            <a:xfrm>
              <a:off x="7516423" y="1968759"/>
              <a:ext cx="2084777" cy="447281"/>
            </a:xfrm>
            <a:prstGeom prst="wedgeRoundRectCallout">
              <a:avLst>
                <a:gd name="adj1" fmla="val -45186"/>
                <a:gd name="adj2" fmla="val 110579"/>
                <a:gd name="adj3" fmla="val 16667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예측된 미래 팔로워 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38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6BCB1EC-C38F-47D3-A383-CCE36E9DBA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99AFE7-18CC-4803-AEBD-EA46AACC7272}"/>
              </a:ext>
            </a:extLst>
          </p:cNvPr>
          <p:cNvSpPr txBox="1"/>
          <p:nvPr/>
        </p:nvSpPr>
        <p:spPr>
          <a:xfrm>
            <a:off x="233068" y="193396"/>
            <a:ext cx="310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69E0F3-382B-4F89-8A26-91418E2C5F39}"/>
              </a:ext>
            </a:extLst>
          </p:cNvPr>
          <p:cNvGrpSpPr/>
          <p:nvPr/>
        </p:nvGrpSpPr>
        <p:grpSpPr>
          <a:xfrm>
            <a:off x="853038" y="1469444"/>
            <a:ext cx="10485924" cy="2591543"/>
            <a:chOff x="793061" y="1794333"/>
            <a:chExt cx="10485924" cy="2591543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A35B026D-026F-4493-8FF9-1E08F792F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93061" y="2037048"/>
              <a:ext cx="3904054" cy="22668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ED378C-1F18-40CC-8547-4FDBE72C576C}"/>
                </a:ext>
              </a:extLst>
            </p:cNvPr>
            <p:cNvSpPr txBox="1"/>
            <p:nvPr/>
          </p:nvSpPr>
          <p:spPr>
            <a:xfrm>
              <a:off x="5181431" y="1794333"/>
              <a:ext cx="6097554" cy="2591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follower_Rate_of_change (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팔로워 변화율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미래 팔로워 수</a:t>
              </a:r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/ </a:t>
              </a:r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 팔로워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팔로워 변화율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 1 :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값이 작아질수록 미래 팔로워 수가 줄어듦 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팔로워 변화율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1 :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팔로워 수 변화 없음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팔로워 변화율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 1 :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값이 커질수록 미래 팔로워 수가 늘어남 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1FC9020-8275-423C-A00A-ABB6A10E7710}"/>
              </a:ext>
            </a:extLst>
          </p:cNvPr>
          <p:cNvSpPr txBox="1"/>
          <p:nvPr/>
        </p:nvSpPr>
        <p:spPr>
          <a:xfrm>
            <a:off x="608046" y="4234629"/>
            <a:ext cx="4633362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Rate_rank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전체 계정 중 해당 계정의 순위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rank_percent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순위를 백분율로 표현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상위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%)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68091C-8A59-4AC8-A0FE-712A1A6387A9}"/>
              </a:ext>
            </a:extLst>
          </p:cNvPr>
          <p:cNvGrpSpPr/>
          <p:nvPr/>
        </p:nvGrpSpPr>
        <p:grpSpPr>
          <a:xfrm>
            <a:off x="5568652" y="4676320"/>
            <a:ext cx="5443066" cy="1216574"/>
            <a:chOff x="5895896" y="4768159"/>
            <a:chExt cx="5443066" cy="121657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C8DD7F-87CD-4F49-B2E2-158D1BA45584}"/>
                </a:ext>
              </a:extLst>
            </p:cNvPr>
            <p:cNvGrpSpPr/>
            <p:nvPr/>
          </p:nvGrpSpPr>
          <p:grpSpPr>
            <a:xfrm>
              <a:off x="7536089" y="4768159"/>
              <a:ext cx="3802873" cy="1216574"/>
              <a:chOff x="6009267" y="4894977"/>
              <a:chExt cx="3802873" cy="121657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D7DBE9-6879-4A2F-AFB5-8B1DEDE52149}"/>
                  </a:ext>
                </a:extLst>
              </p:cNvPr>
              <p:cNvSpPr txBox="1"/>
              <p:nvPr/>
            </p:nvSpPr>
            <p:spPr>
              <a:xfrm>
                <a:off x="6033680" y="4894977"/>
                <a:ext cx="2157555" cy="112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미래 팔로워 수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현재 팔로워 수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661EDF-813E-46E4-988D-463D17CDE081}"/>
                  </a:ext>
                </a:extLst>
              </p:cNvPr>
              <p:cNvSpPr txBox="1"/>
              <p:nvPr/>
            </p:nvSpPr>
            <p:spPr>
              <a:xfrm>
                <a:off x="7967496" y="5293871"/>
                <a:ext cx="7302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- 1</a:t>
                </a:r>
                <a:endPara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" name="양쪽 대괄호 9">
                <a:extLst>
                  <a:ext uri="{FF2B5EF4-FFF2-40B4-BE49-F238E27FC236}">
                    <a16:creationId xmlns:a16="http://schemas.microsoft.com/office/drawing/2014/main" id="{FDEE922C-F6EA-4EA2-BB50-9862A6C07551}"/>
                  </a:ext>
                </a:extLst>
              </p:cNvPr>
              <p:cNvSpPr/>
              <p:nvPr/>
            </p:nvSpPr>
            <p:spPr>
              <a:xfrm>
                <a:off x="6009267" y="4894977"/>
                <a:ext cx="2688514" cy="1216574"/>
              </a:xfrm>
              <a:prstGeom prst="bracketPair">
                <a:avLst/>
              </a:prstGeom>
              <a:ln w="19050">
                <a:solidFill>
                  <a:srgbClr val="C7A4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B0AE8C-DDA8-428A-B701-F8266F65AC9D}"/>
                  </a:ext>
                </a:extLst>
              </p:cNvPr>
              <p:cNvSpPr txBox="1"/>
              <p:nvPr/>
            </p:nvSpPr>
            <p:spPr>
              <a:xfrm>
                <a:off x="8629155" y="5297285"/>
                <a:ext cx="11829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 100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AF1EFC9-0886-4D62-BABC-3091F52D59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74744" y="5515373"/>
                <a:ext cx="1675425" cy="1"/>
              </a:xfrm>
              <a:prstGeom prst="line">
                <a:avLst/>
              </a:prstGeom>
              <a:ln w="28575">
                <a:solidFill>
                  <a:srgbClr val="C7A4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6838C6-9DAC-49F3-8B3E-5987D2CC7082}"/>
                </a:ext>
              </a:extLst>
            </p:cNvPr>
            <p:cNvSpPr txBox="1"/>
            <p:nvPr/>
          </p:nvSpPr>
          <p:spPr>
            <a:xfrm>
              <a:off x="5895896" y="5197830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발전 가능성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128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C911FA-62E0-4EAE-9850-264D15825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468"/>
          <a:stretch/>
        </p:blipFill>
        <p:spPr>
          <a:xfrm>
            <a:off x="885287" y="1260052"/>
            <a:ext cx="2927058" cy="26286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E2BD9D5-7CA5-47A9-93E3-0252B7FEE43D}"/>
              </a:ext>
            </a:extLst>
          </p:cNvPr>
          <p:cNvGrpSpPr/>
          <p:nvPr/>
        </p:nvGrpSpPr>
        <p:grpSpPr>
          <a:xfrm>
            <a:off x="4584249" y="1479858"/>
            <a:ext cx="6722464" cy="2448000"/>
            <a:chOff x="4100058" y="1160061"/>
            <a:chExt cx="6722464" cy="2448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ED11179-B8F9-4DC5-969E-947FB033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058" y="1160061"/>
              <a:ext cx="3434374" cy="244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F8C8459-0530-429E-9FBD-E71958D5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4432" y="1160061"/>
              <a:ext cx="3288090" cy="24480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C9748F-E745-4925-9E58-8ADF43739563}"/>
              </a:ext>
            </a:extLst>
          </p:cNvPr>
          <p:cNvGrpSpPr/>
          <p:nvPr/>
        </p:nvGrpSpPr>
        <p:grpSpPr>
          <a:xfrm>
            <a:off x="1680789" y="4154142"/>
            <a:ext cx="9625924" cy="2376000"/>
            <a:chOff x="2229120" y="3761773"/>
            <a:chExt cx="9625924" cy="23760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790F92-F5EE-4F5A-9AE2-853BD056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9120" y="3761773"/>
              <a:ext cx="3256492" cy="2376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757A1E8-8C22-45C2-BB46-F9EDF4852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5612" y="3761773"/>
              <a:ext cx="3183929" cy="2376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7EBF2C2-8EB2-46D1-9146-FADAEBF4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9541" y="3761773"/>
              <a:ext cx="3185503" cy="237600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14A79D0-BF57-4438-91AC-0EBAE6A7387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4F7D0C-103C-49F1-964E-495C9F5F2DFC}"/>
              </a:ext>
            </a:extLst>
          </p:cNvPr>
          <p:cNvSpPr txBox="1"/>
          <p:nvPr/>
        </p:nvSpPr>
        <p:spPr>
          <a:xfrm>
            <a:off x="233068" y="193396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유의한 변수들의 가치와 분포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360FFB7-4541-4C97-9AA3-31BDF2C59A8B}"/>
              </a:ext>
            </a:extLst>
          </p:cNvPr>
          <p:cNvSpPr/>
          <p:nvPr/>
        </p:nvSpPr>
        <p:spPr>
          <a:xfrm>
            <a:off x="885287" y="1877098"/>
            <a:ext cx="2686588" cy="1008977"/>
          </a:xfrm>
          <a:prstGeom prst="roundRect">
            <a:avLst>
              <a:gd name="adj" fmla="val 1949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9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49848E7-FD75-45FA-9CF1-E42CBC216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55" y="2019584"/>
            <a:ext cx="1219099" cy="1219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276" y="3587071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최종 결과물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73321" y="4438303"/>
            <a:ext cx="1845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 및 시연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57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714160-E79A-4989-B74F-EA02ADDD0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2AD26C-39BD-4A6E-BE54-E066CC8CB8B4}"/>
              </a:ext>
            </a:extLst>
          </p:cNvPr>
          <p:cNvSpPr txBox="1"/>
          <p:nvPr/>
        </p:nvSpPr>
        <p:spPr>
          <a:xfrm>
            <a:off x="233068" y="19339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2B98BE-ADC2-48B3-883B-966688F306A7}"/>
              </a:ext>
            </a:extLst>
          </p:cNvPr>
          <p:cNvGrpSpPr/>
          <p:nvPr/>
        </p:nvGrpSpPr>
        <p:grpSpPr>
          <a:xfrm>
            <a:off x="635244" y="1024140"/>
            <a:ext cx="10921511" cy="5713280"/>
            <a:chOff x="482372" y="1024140"/>
            <a:chExt cx="10921511" cy="571328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2F9A275-DFEB-4430-9566-9C4433D11BED}"/>
                </a:ext>
              </a:extLst>
            </p:cNvPr>
            <p:cNvGrpSpPr/>
            <p:nvPr/>
          </p:nvGrpSpPr>
          <p:grpSpPr>
            <a:xfrm>
              <a:off x="7803883" y="1024140"/>
              <a:ext cx="3600000" cy="5713280"/>
              <a:chOff x="5807393" y="1107937"/>
              <a:chExt cx="3600000" cy="571328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46C319B-26F6-4DD9-A72A-9C9A5D4DF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7393" y="5473010"/>
                <a:ext cx="3600000" cy="134820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FA20487-CDCB-4A99-B089-1C0A44DDD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7393" y="3547968"/>
                <a:ext cx="3600000" cy="224605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1E5C9E5-2353-4F38-99B2-DB1800FA6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7393" y="1107937"/>
                <a:ext cx="3600000" cy="2675598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7AC272-2B27-48D3-B844-BF1997DF1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372" y="2227007"/>
              <a:ext cx="4150319" cy="330754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F98339-1D8A-4E15-BB5E-F2CD9D752269}"/>
                </a:ext>
              </a:extLst>
            </p:cNvPr>
            <p:cNvSpPr txBox="1"/>
            <p:nvPr/>
          </p:nvSpPr>
          <p:spPr>
            <a:xfrm>
              <a:off x="1846454" y="1722752"/>
              <a:ext cx="14221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 페이지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81939A1-259C-4D40-AE3D-B5ECF009F84E}"/>
                </a:ext>
              </a:extLst>
            </p:cNvPr>
            <p:cNvGrpSpPr/>
            <p:nvPr/>
          </p:nvGrpSpPr>
          <p:grpSpPr>
            <a:xfrm>
              <a:off x="4673844" y="3330059"/>
              <a:ext cx="1422156" cy="709261"/>
              <a:chOff x="4908517" y="3330059"/>
              <a:chExt cx="1422156" cy="709261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4601F8DD-E2AC-409C-BB3B-30C6C8C18D05}"/>
                  </a:ext>
                </a:extLst>
              </p:cNvPr>
              <p:cNvSpPr/>
              <p:nvPr/>
            </p:nvSpPr>
            <p:spPr>
              <a:xfrm>
                <a:off x="5175529" y="3722240"/>
                <a:ext cx="888132" cy="317080"/>
              </a:xfrm>
              <a:prstGeom prst="rightArrow">
                <a:avLst>
                  <a:gd name="adj1" fmla="val 58283"/>
                  <a:gd name="adj2" fmla="val 62808"/>
                </a:avLst>
              </a:prstGeom>
              <a:solidFill>
                <a:srgbClr val="C7A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C2BE96-2DD3-4D16-81F4-A8003F0F0D4E}"/>
                  </a:ext>
                </a:extLst>
              </p:cNvPr>
              <p:cNvSpPr txBox="1"/>
              <p:nvPr/>
            </p:nvSpPr>
            <p:spPr>
              <a:xfrm>
                <a:off x="4908517" y="3330059"/>
                <a:ext cx="14221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스크롤 다운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9661F9-F331-4727-859C-7D15273B176F}"/>
                </a:ext>
              </a:extLst>
            </p:cNvPr>
            <p:cNvGrpSpPr/>
            <p:nvPr/>
          </p:nvGrpSpPr>
          <p:grpSpPr>
            <a:xfrm>
              <a:off x="6096000" y="3349739"/>
              <a:ext cx="2272378" cy="1062081"/>
              <a:chOff x="9268330" y="1481504"/>
              <a:chExt cx="2444913" cy="106208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97F036-9E63-445D-9B1A-38A129DF8511}"/>
                  </a:ext>
                </a:extLst>
              </p:cNvPr>
              <p:cNvSpPr txBox="1"/>
              <p:nvPr/>
            </p:nvSpPr>
            <p:spPr>
              <a:xfrm>
                <a:off x="9362139" y="1552760"/>
                <a:ext cx="2257294" cy="883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데이터</a:t>
                </a:r>
                <a:r>
                  <a:rPr lang="en-US" altLang="ko-KR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계정</a:t>
                </a: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  <a:r>
                  <a:rPr lang="ko-KR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주요 </a:t>
                </a:r>
                <a:r>
                  <a:rPr lang="en-US" altLang="ko-KR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Factor </a:t>
                </a:r>
                <a:r>
                  <a:rPr lang="ko-KR" alt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분포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ECB24A3-2C0A-43A6-A59B-D22463295812}"/>
                  </a:ext>
                </a:extLst>
              </p:cNvPr>
              <p:cNvSpPr/>
              <p:nvPr/>
            </p:nvSpPr>
            <p:spPr>
              <a:xfrm>
                <a:off x="9268330" y="1481504"/>
                <a:ext cx="2444913" cy="1062081"/>
              </a:xfrm>
              <a:prstGeom prst="roundRect">
                <a:avLst>
                  <a:gd name="adj" fmla="val 24480"/>
                </a:avLst>
              </a:prstGeom>
              <a:noFill/>
              <a:ln w="15875">
                <a:gradFill>
                  <a:gsLst>
                    <a:gs pos="0">
                      <a:srgbClr val="863DCA"/>
                    </a:gs>
                    <a:gs pos="100000">
                      <a:srgbClr val="BD329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7416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714160-E79A-4989-B74F-EA02ADDD0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2AD26C-39BD-4A6E-BE54-E066CC8CB8B4}"/>
              </a:ext>
            </a:extLst>
          </p:cNvPr>
          <p:cNvSpPr txBox="1"/>
          <p:nvPr/>
        </p:nvSpPr>
        <p:spPr>
          <a:xfrm>
            <a:off x="233068" y="19339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226B89-8515-4700-9F7B-7B6465D72C73}"/>
              </a:ext>
            </a:extLst>
          </p:cNvPr>
          <p:cNvGrpSpPr/>
          <p:nvPr/>
        </p:nvGrpSpPr>
        <p:grpSpPr>
          <a:xfrm>
            <a:off x="383848" y="1227452"/>
            <a:ext cx="11424304" cy="5147191"/>
            <a:chOff x="383848" y="1151252"/>
            <a:chExt cx="11424304" cy="514719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19461A5-D2E5-4781-B7B5-56ADC12E737C}"/>
                </a:ext>
              </a:extLst>
            </p:cNvPr>
            <p:cNvGrpSpPr/>
            <p:nvPr/>
          </p:nvGrpSpPr>
          <p:grpSpPr>
            <a:xfrm>
              <a:off x="383848" y="1151252"/>
              <a:ext cx="5199647" cy="3477897"/>
              <a:chOff x="821998" y="1837052"/>
              <a:chExt cx="5199647" cy="347789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E00F997-25DC-4DB5-93F9-D29BC9F06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6" r="187"/>
              <a:stretch/>
            </p:blipFill>
            <p:spPr>
              <a:xfrm>
                <a:off x="821998" y="2352674"/>
                <a:ext cx="5199647" cy="296227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9A8844-3FB9-4771-839B-930446AC0BC0}"/>
                  </a:ext>
                </a:extLst>
              </p:cNvPr>
              <p:cNvSpPr txBox="1"/>
              <p:nvPr/>
            </p:nvSpPr>
            <p:spPr>
              <a:xfrm>
                <a:off x="2592684" y="1837052"/>
                <a:ext cx="16582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계정 </a:t>
                </a: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 </a:t>
                </a: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입력 후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A481090-2A9F-40F3-A2F5-B943EDBF96FA}"/>
                </a:ext>
              </a:extLst>
            </p:cNvPr>
            <p:cNvGrpSpPr/>
            <p:nvPr/>
          </p:nvGrpSpPr>
          <p:grpSpPr>
            <a:xfrm>
              <a:off x="6968335" y="1335918"/>
              <a:ext cx="4839817" cy="4962525"/>
              <a:chOff x="6968335" y="1066800"/>
              <a:chExt cx="4839817" cy="496252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1641C11-BDD9-4CAB-A648-6A1E84D99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8335" y="1066800"/>
                <a:ext cx="4839817" cy="326757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4382705-A12B-4A87-BEC1-F34612AD1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7624" y="4399535"/>
                <a:ext cx="3306145" cy="1629790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1AF6FF0-95D4-40FF-9035-102F923E0980}"/>
                </a:ext>
              </a:extLst>
            </p:cNvPr>
            <p:cNvGrpSpPr/>
            <p:nvPr/>
          </p:nvGrpSpPr>
          <p:grpSpPr>
            <a:xfrm>
              <a:off x="4494621" y="4952507"/>
              <a:ext cx="2988914" cy="1062081"/>
              <a:chOff x="2507011" y="4939446"/>
              <a:chExt cx="2988914" cy="1062081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C40CBAD8-14F8-409A-B869-9B77D31CED1A}"/>
                  </a:ext>
                </a:extLst>
              </p:cNvPr>
              <p:cNvSpPr/>
              <p:nvPr/>
            </p:nvSpPr>
            <p:spPr>
              <a:xfrm>
                <a:off x="2507011" y="4939446"/>
                <a:ext cx="2988914" cy="1062081"/>
              </a:xfrm>
              <a:prstGeom prst="roundRect">
                <a:avLst>
                  <a:gd name="adj" fmla="val 24480"/>
                </a:avLst>
              </a:prstGeom>
              <a:noFill/>
              <a:ln w="15875">
                <a:gradFill>
                  <a:gsLst>
                    <a:gs pos="0">
                      <a:srgbClr val="863DCA"/>
                    </a:gs>
                    <a:gs pos="100000">
                      <a:srgbClr val="BD3299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4EDB50-8293-4243-BF1B-AA4479975DE9}"/>
                  </a:ext>
                </a:extLst>
              </p:cNvPr>
              <p:cNvSpPr txBox="1"/>
              <p:nvPr/>
            </p:nvSpPr>
            <p:spPr>
              <a:xfrm>
                <a:off x="2507011" y="5000219"/>
                <a:ext cx="2988914" cy="883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하나의 계정을 입력했을 때의 데이터 분석</a:t>
                </a:r>
              </a:p>
            </p:txBody>
          </p:sp>
        </p:grp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0C40C69F-7AC4-4B1D-B7F1-1ECE30987241}"/>
                </a:ext>
              </a:extLst>
            </p:cNvPr>
            <p:cNvSpPr/>
            <p:nvPr/>
          </p:nvSpPr>
          <p:spPr>
            <a:xfrm>
              <a:off x="6164441" y="3722240"/>
              <a:ext cx="888132" cy="317080"/>
            </a:xfrm>
            <a:prstGeom prst="rightArrow">
              <a:avLst>
                <a:gd name="adj1" fmla="val 58283"/>
                <a:gd name="adj2" fmla="val 62808"/>
              </a:avLst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6F9752-5267-45B2-A6AE-A838EB788387}"/>
                </a:ext>
              </a:extLst>
            </p:cNvPr>
            <p:cNvSpPr txBox="1"/>
            <p:nvPr/>
          </p:nvSpPr>
          <p:spPr>
            <a:xfrm>
              <a:off x="5897429" y="3330059"/>
              <a:ext cx="14221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스크롤 다운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556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5E6310-BD05-4793-B337-29299BFDD227}"/>
              </a:ext>
            </a:extLst>
          </p:cNvPr>
          <p:cNvGrpSpPr/>
          <p:nvPr/>
        </p:nvGrpSpPr>
        <p:grpSpPr>
          <a:xfrm>
            <a:off x="3976078" y="2760297"/>
            <a:ext cx="4239841" cy="1337406"/>
            <a:chOff x="3976078" y="2721114"/>
            <a:chExt cx="4239841" cy="1337406"/>
          </a:xfrm>
        </p:grpSpPr>
        <p:sp>
          <p:nvSpPr>
            <p:cNvPr id="5" name="TextBox 4"/>
            <p:cNvSpPr txBox="1"/>
            <p:nvPr/>
          </p:nvSpPr>
          <p:spPr>
            <a:xfrm>
              <a:off x="5134037" y="2721114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300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UI </a:t>
              </a:r>
              <a:r>
                <a:rPr lang="ko-KR" altLang="en-US" sz="4000" spc="300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시연</a:t>
              </a:r>
            </a:p>
          </p:txBody>
        </p:sp>
        <p:sp>
          <p:nvSpPr>
            <p:cNvPr id="3" name="TextBox 2">
              <a:hlinkClick r:id="rId3"/>
              <a:extLst>
                <a:ext uri="{FF2B5EF4-FFF2-40B4-BE49-F238E27FC236}">
                  <a16:creationId xmlns:a16="http://schemas.microsoft.com/office/drawing/2014/main" id="{3B931BDF-56F8-4F66-9FD7-AB3931C90D27}"/>
                </a:ext>
              </a:extLst>
            </p:cNvPr>
            <p:cNvSpPr txBox="1"/>
            <p:nvPr/>
          </p:nvSpPr>
          <p:spPr>
            <a:xfrm>
              <a:off x="3976078" y="3689188"/>
              <a:ext cx="42398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https://int-8percent-final.netlify.app/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144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80521" y="3075057"/>
            <a:ext cx="3030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Thank You</a:t>
            </a:r>
            <a:endParaRPr lang="ko-KR" altLang="en-US" sz="4000" spc="3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55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CCAA67F-18DA-47D6-AAFA-57B078DBFF8E}"/>
              </a:ext>
            </a:extLst>
          </p:cNvPr>
          <p:cNvGrpSpPr/>
          <p:nvPr/>
        </p:nvGrpSpPr>
        <p:grpSpPr>
          <a:xfrm>
            <a:off x="4822254" y="2019587"/>
            <a:ext cx="2547492" cy="2818826"/>
            <a:chOff x="4822254" y="1682711"/>
            <a:chExt cx="2547492" cy="28188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BA8D8F-95D9-4312-9C5A-0E4310F78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802" y="1682711"/>
              <a:ext cx="1219099" cy="12190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997510" y="3250195"/>
              <a:ext cx="21788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연구 주제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822254" y="4101427"/>
              <a:ext cx="25474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변경 이유 및 소개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36CC19DB-4125-43A0-AE44-103D84D6A0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F8B55B41-AAB7-4BEF-BD2A-2BA0E01E1C83}"/>
              </a:ext>
            </a:extLst>
          </p:cNvPr>
          <p:cNvGrpSpPr/>
          <p:nvPr/>
        </p:nvGrpSpPr>
        <p:grpSpPr>
          <a:xfrm>
            <a:off x="480516" y="2478933"/>
            <a:ext cx="11230967" cy="3707772"/>
            <a:chOff x="429651" y="2435852"/>
            <a:chExt cx="11230967" cy="3707772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859A117-60F0-416F-A86F-CCF4DF3F0D7E}"/>
                </a:ext>
              </a:extLst>
            </p:cNvPr>
            <p:cNvGrpSpPr/>
            <p:nvPr/>
          </p:nvGrpSpPr>
          <p:grpSpPr>
            <a:xfrm>
              <a:off x="6224862" y="2435852"/>
              <a:ext cx="2539270" cy="3707772"/>
              <a:chOff x="6224862" y="2435852"/>
              <a:chExt cx="2539270" cy="370777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A21DDCD-AB68-474D-9BD4-C0284BD09A6C}"/>
                  </a:ext>
                </a:extLst>
              </p:cNvPr>
              <p:cNvSpPr/>
              <p:nvPr/>
            </p:nvSpPr>
            <p:spPr>
              <a:xfrm>
                <a:off x="6224862" y="2435852"/>
                <a:ext cx="2539269" cy="370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6E2FD70-9783-411B-86E4-2738A6878D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9088" y="5183261"/>
                <a:ext cx="2222095" cy="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76EFCB5-3DE8-4377-B386-29EB702AA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9088" y="5256732"/>
                <a:ext cx="642386" cy="261615"/>
              </a:xfrm>
              <a:prstGeom prst="rect">
                <a:avLst/>
              </a:prstGeom>
            </p:spPr>
          </p:pic>
          <p:pic>
            <p:nvPicPr>
              <p:cNvPr id="25" name="그림 24" descr="가구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16A28DD0-83D1-4F76-9379-A5065DA3B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1336" y="5256732"/>
                <a:ext cx="269846" cy="259042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67A04C-DBBE-4771-9E33-8CDCF8ED8416}"/>
                  </a:ext>
                </a:extLst>
              </p:cNvPr>
              <p:cNvSpPr txBox="1"/>
              <p:nvPr/>
            </p:nvSpPr>
            <p:spPr>
              <a:xfrm>
                <a:off x="6307369" y="5524483"/>
                <a:ext cx="1231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좋아요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8,888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2991FE-1093-4EDE-82D6-8413A52C3761}"/>
                  </a:ext>
                </a:extLst>
              </p:cNvPr>
              <p:cNvSpPr txBox="1"/>
              <p:nvPr/>
            </p:nvSpPr>
            <p:spPr>
              <a:xfrm>
                <a:off x="6298660" y="5775768"/>
                <a:ext cx="1231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방금</a:t>
                </a:r>
                <a:endPara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87A6E27-B34B-4A89-A126-3799F3D1C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7635" y="2518625"/>
                <a:ext cx="642386" cy="65403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EDF7DD-2624-4631-A00C-F9459EBE8844}"/>
                  </a:ext>
                </a:extLst>
              </p:cNvPr>
              <p:cNvSpPr txBox="1"/>
              <p:nvPr/>
            </p:nvSpPr>
            <p:spPr>
              <a:xfrm>
                <a:off x="6901875" y="2676366"/>
                <a:ext cx="7136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조민경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551A19-89D9-48A2-BEC2-DAB8DAA46964}"/>
                  </a:ext>
                </a:extLst>
              </p:cNvPr>
              <p:cNvSpPr txBox="1"/>
              <p:nvPr/>
            </p:nvSpPr>
            <p:spPr>
              <a:xfrm>
                <a:off x="6227252" y="3253647"/>
                <a:ext cx="2536880" cy="1677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Python, R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코드 작성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프로필</a:t>
                </a: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게시글 분류 코드 관리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데이터 수집 및 데이터베이스 관리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데이터 전처리 및 모델링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발표 자료 제작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pic>
            <p:nvPicPr>
              <p:cNvPr id="58" name="그림 57" descr="KakaoTalk_20210313_213615071.jpg">
                <a:extLst>
                  <a:ext uri="{FF2B5EF4-FFF2-40B4-BE49-F238E27FC236}">
                    <a16:creationId xmlns:a16="http://schemas.microsoft.com/office/drawing/2014/main" id="{A20E19CB-499E-456F-8BAD-4B24A33C3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rcRect l="21779" t="18350" r="8166" b="29109"/>
              <a:stretch>
                <a:fillRect/>
              </a:stretch>
            </p:blipFill>
            <p:spPr>
              <a:xfrm>
                <a:off x="6423881" y="2655074"/>
                <a:ext cx="409002" cy="409002"/>
              </a:xfrm>
              <a:prstGeom prst="ellipse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70DCADD-2A66-42C1-A778-90FDEB6DF09F}"/>
                </a:ext>
              </a:extLst>
            </p:cNvPr>
            <p:cNvGrpSpPr/>
            <p:nvPr/>
          </p:nvGrpSpPr>
          <p:grpSpPr>
            <a:xfrm>
              <a:off x="9121348" y="2435852"/>
              <a:ext cx="2539270" cy="3707772"/>
              <a:chOff x="9015534" y="2435852"/>
              <a:chExt cx="2539270" cy="370777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90DD3FA-2DC5-4405-9C3A-0AC77BB445BE}"/>
                  </a:ext>
                </a:extLst>
              </p:cNvPr>
              <p:cNvSpPr/>
              <p:nvPr/>
            </p:nvSpPr>
            <p:spPr>
              <a:xfrm>
                <a:off x="9015535" y="2435852"/>
                <a:ext cx="2539269" cy="370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7CBE0CDD-97B1-4161-B58F-55E2FC037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9761" y="5183261"/>
                <a:ext cx="2222095" cy="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8FFB4BD-C917-4A39-926A-D1EB8CEF0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761" y="5256732"/>
                <a:ext cx="642386" cy="261615"/>
              </a:xfrm>
              <a:prstGeom prst="rect">
                <a:avLst/>
              </a:prstGeom>
            </p:spPr>
          </p:pic>
          <p:pic>
            <p:nvPicPr>
              <p:cNvPr id="14" name="그림 13" descr="가구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F604D187-2946-47CC-AB01-1BBCE9272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2009" y="5256732"/>
                <a:ext cx="269846" cy="259042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26822F-D01B-41AE-A46F-AFD7DE7A4CD0}"/>
                  </a:ext>
                </a:extLst>
              </p:cNvPr>
              <p:cNvSpPr txBox="1"/>
              <p:nvPr/>
            </p:nvSpPr>
            <p:spPr>
              <a:xfrm>
                <a:off x="9098042" y="5524483"/>
                <a:ext cx="1231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좋아요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8,888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E880DA-FBC3-4548-90FF-3ED5FF798636}"/>
                  </a:ext>
                </a:extLst>
              </p:cNvPr>
              <p:cNvSpPr txBox="1"/>
              <p:nvPr/>
            </p:nvSpPr>
            <p:spPr>
              <a:xfrm>
                <a:off x="9089333" y="5775768"/>
                <a:ext cx="1231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방금</a:t>
                </a:r>
                <a:endPara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81CB67D-101E-4269-8197-72388E9C7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8308" y="2518625"/>
                <a:ext cx="642386" cy="654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862C34-F114-4408-8CE5-AD8EA7C0BB25}"/>
                  </a:ext>
                </a:extLst>
              </p:cNvPr>
              <p:cNvSpPr txBox="1"/>
              <p:nvPr/>
            </p:nvSpPr>
            <p:spPr>
              <a:xfrm>
                <a:off x="9690053" y="2676366"/>
                <a:ext cx="7136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권나현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535CC7-76C9-4E95-8FDC-30F83D0B9ADD}"/>
                  </a:ext>
                </a:extLst>
              </p:cNvPr>
              <p:cNvSpPr txBox="1"/>
              <p:nvPr/>
            </p:nvSpPr>
            <p:spPr>
              <a:xfrm>
                <a:off x="9015534" y="3253647"/>
                <a:ext cx="2536880" cy="1677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Python, R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코드 작성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위치</a:t>
                </a: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날짜 관련 코드 관리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데이터 수집 및 데이터베이스 관리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데이터 전처리 및 모델링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UI - 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디자인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pic>
            <p:nvPicPr>
              <p:cNvPr id="59" name="그림 58" descr="KakaoTalk_20210313_213903753.jpg">
                <a:extLst>
                  <a:ext uri="{FF2B5EF4-FFF2-40B4-BE49-F238E27FC236}">
                    <a16:creationId xmlns:a16="http://schemas.microsoft.com/office/drawing/2014/main" id="{ECADD0DD-48A7-4F3F-8261-C3B275EFD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14134" y="2653333"/>
                <a:ext cx="410400" cy="410400"/>
              </a:xfrm>
              <a:prstGeom prst="ellipse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1DD4C6E-FD7F-4AE5-9E4F-E90C2A3F04DE}"/>
                </a:ext>
              </a:extLst>
            </p:cNvPr>
            <p:cNvGrpSpPr/>
            <p:nvPr/>
          </p:nvGrpSpPr>
          <p:grpSpPr>
            <a:xfrm>
              <a:off x="3325216" y="2435852"/>
              <a:ext cx="2542429" cy="3707772"/>
              <a:chOff x="3427869" y="2435852"/>
              <a:chExt cx="2542429" cy="370777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02B2F17-DC32-4035-9320-9A0B503C4C43}"/>
                  </a:ext>
                </a:extLst>
              </p:cNvPr>
              <p:cNvSpPr/>
              <p:nvPr/>
            </p:nvSpPr>
            <p:spPr>
              <a:xfrm>
                <a:off x="3431029" y="2435852"/>
                <a:ext cx="2539269" cy="370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8747CF2D-C38A-42D7-B071-53D773F7F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5255" y="5183261"/>
                <a:ext cx="2222095" cy="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DBC7E60-CEC9-4B0F-9520-D0E67D6F3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5255" y="5256732"/>
                <a:ext cx="642386" cy="261615"/>
              </a:xfrm>
              <a:prstGeom prst="rect">
                <a:avLst/>
              </a:prstGeom>
            </p:spPr>
          </p:pic>
          <p:pic>
            <p:nvPicPr>
              <p:cNvPr id="36" name="그림 35" descr="가구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0794C7F7-161C-4ECD-9F97-3162D3A5B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7503" y="5256732"/>
                <a:ext cx="269846" cy="259042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6243D6-2D48-409B-BAE2-6A4A7CF15CEE}"/>
                  </a:ext>
                </a:extLst>
              </p:cNvPr>
              <p:cNvSpPr txBox="1"/>
              <p:nvPr/>
            </p:nvSpPr>
            <p:spPr>
              <a:xfrm>
                <a:off x="3513536" y="5524483"/>
                <a:ext cx="1231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좋아요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8,888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AAABD0-8C91-4B61-BD35-B0FC6AFD04A6}"/>
                  </a:ext>
                </a:extLst>
              </p:cNvPr>
              <p:cNvSpPr txBox="1"/>
              <p:nvPr/>
            </p:nvSpPr>
            <p:spPr>
              <a:xfrm>
                <a:off x="3504827" y="5775768"/>
                <a:ext cx="1231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방금</a:t>
                </a:r>
                <a:endPara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838AD7F5-02A0-4D15-AE2E-F1E1A186F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3802" y="2518625"/>
                <a:ext cx="642386" cy="65403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480EBA9-896C-4BB1-9B4F-9E42567C0B86}"/>
                  </a:ext>
                </a:extLst>
              </p:cNvPr>
              <p:cNvSpPr txBox="1"/>
              <p:nvPr/>
            </p:nvSpPr>
            <p:spPr>
              <a:xfrm>
                <a:off x="4109661" y="2676366"/>
                <a:ext cx="7136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윤서안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F874611-2A1C-4D16-A3E8-994E24FDAE94}"/>
                  </a:ext>
                </a:extLst>
              </p:cNvPr>
              <p:cNvSpPr txBox="1"/>
              <p:nvPr/>
            </p:nvSpPr>
            <p:spPr>
              <a:xfrm>
                <a:off x="3427869" y="3253647"/>
                <a:ext cx="2539269" cy="1677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Python, R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코드 작성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해시태그 관련 코드 관리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데이터 수집 및 데이터베이스 관리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데이터 전처리 및 모델링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UI -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디자인 및 분포 그래프 제작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pic>
            <p:nvPicPr>
              <p:cNvPr id="60" name="그림 59" descr="KakaoTalk_20210313_213859691.jpg">
                <a:extLst>
                  <a:ext uri="{FF2B5EF4-FFF2-40B4-BE49-F238E27FC236}">
                    <a16:creationId xmlns:a16="http://schemas.microsoft.com/office/drawing/2014/main" id="{283C37F9-CF69-4A91-950B-924E11421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rcRect r="543" b="2765"/>
              <a:stretch>
                <a:fillRect/>
              </a:stretch>
            </p:blipFill>
            <p:spPr>
              <a:xfrm>
                <a:off x="3630364" y="2654768"/>
                <a:ext cx="410073" cy="410400"/>
              </a:xfrm>
              <a:prstGeom prst="ellipse">
                <a:avLst/>
              </a:prstGeom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0E829AD3-F59B-468A-834A-61997C6AC8EB}"/>
                </a:ext>
              </a:extLst>
            </p:cNvPr>
            <p:cNvGrpSpPr/>
            <p:nvPr/>
          </p:nvGrpSpPr>
          <p:grpSpPr>
            <a:xfrm>
              <a:off x="429651" y="2435852"/>
              <a:ext cx="2539269" cy="3707772"/>
              <a:chOff x="637196" y="2435852"/>
              <a:chExt cx="2539269" cy="3707772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CC323FF-FF35-41FE-B5EE-58A2EE288C3D}"/>
                  </a:ext>
                </a:extLst>
              </p:cNvPr>
              <p:cNvSpPr/>
              <p:nvPr/>
            </p:nvSpPr>
            <p:spPr>
              <a:xfrm>
                <a:off x="637196" y="2435852"/>
                <a:ext cx="2539269" cy="370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C4498E85-C061-4434-A899-5262A196C4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422" y="5183261"/>
                <a:ext cx="2222095" cy="1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B6A472B-5BC1-442F-8912-F84EAB6BE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422" y="5256732"/>
                <a:ext cx="642386" cy="261615"/>
              </a:xfrm>
              <a:prstGeom prst="rect">
                <a:avLst/>
              </a:prstGeom>
            </p:spPr>
          </p:pic>
          <p:pic>
            <p:nvPicPr>
              <p:cNvPr id="47" name="그림 46" descr="가구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4C3E1023-9065-4D31-A592-3361ABD48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3670" y="5256732"/>
                <a:ext cx="269846" cy="25904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10B0B76-015D-4192-8E10-975FF9919FB7}"/>
                  </a:ext>
                </a:extLst>
              </p:cNvPr>
              <p:cNvSpPr txBox="1"/>
              <p:nvPr/>
            </p:nvSpPr>
            <p:spPr>
              <a:xfrm>
                <a:off x="719703" y="5524483"/>
                <a:ext cx="1231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좋아요 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8,888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58EFE68-C8AA-48D3-B506-D9CBC4A99398}"/>
                  </a:ext>
                </a:extLst>
              </p:cNvPr>
              <p:cNvSpPr txBox="1"/>
              <p:nvPr/>
            </p:nvSpPr>
            <p:spPr>
              <a:xfrm>
                <a:off x="710994" y="5775768"/>
                <a:ext cx="1231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방금</a:t>
                </a:r>
                <a:endPara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A21CEF2-0350-4923-B395-2C7DDA9C7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969" y="2518625"/>
                <a:ext cx="642386" cy="654037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219E05-DE7E-4B85-A893-64BF865382F3}"/>
                  </a:ext>
                </a:extLst>
              </p:cNvPr>
              <p:cNvSpPr txBox="1"/>
              <p:nvPr/>
            </p:nvSpPr>
            <p:spPr>
              <a:xfrm>
                <a:off x="1314415" y="2676366"/>
                <a:ext cx="13035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한정수 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팀장</a:t>
                </a: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2CC9C8E-FE8A-472D-BB3F-596B534D08F5}"/>
                  </a:ext>
                </a:extLst>
              </p:cNvPr>
              <p:cNvSpPr txBox="1"/>
              <p:nvPr/>
            </p:nvSpPr>
            <p:spPr>
              <a:xfrm>
                <a:off x="637196" y="3253647"/>
                <a:ext cx="2536109" cy="1677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Python, R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코드 작성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게시글</a:t>
                </a: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좋아요 관련 코드 관리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데이터 수집 및 데이터베이스 관리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데이터 전처리 및 모델링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UI - JS </a:t>
                </a: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및 계정별 그래프 제작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pic>
            <p:nvPicPr>
              <p:cNvPr id="61" name="그림 60" descr="free-icon-cat-3677115.png">
                <a:extLst>
                  <a:ext uri="{FF2B5EF4-FFF2-40B4-BE49-F238E27FC236}">
                    <a16:creationId xmlns:a16="http://schemas.microsoft.com/office/drawing/2014/main" id="{8400E4A0-E778-4685-81A4-74CF1B5F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5266" y="2651508"/>
                <a:ext cx="410400" cy="410400"/>
              </a:xfrm>
              <a:prstGeom prst="rect">
                <a:avLst/>
              </a:prstGeom>
            </p:spPr>
          </p:pic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354BE8F-6690-4AA1-A18A-2E84688A8222}"/>
              </a:ext>
            </a:extLst>
          </p:cNvPr>
          <p:cNvGrpSpPr/>
          <p:nvPr/>
        </p:nvGrpSpPr>
        <p:grpSpPr>
          <a:xfrm>
            <a:off x="3054246" y="1276376"/>
            <a:ext cx="6083507" cy="680361"/>
            <a:chOff x="2834736" y="1326879"/>
            <a:chExt cx="6083507" cy="680361"/>
          </a:xfrm>
        </p:grpSpPr>
        <p:pic>
          <p:nvPicPr>
            <p:cNvPr id="65" name="그림 6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019EA1F8-8DE4-407D-A2CF-547193A53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736" y="1326879"/>
              <a:ext cx="2267870" cy="68036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84C17F-9BA1-49D6-B96D-06EFBD0D4BD3}"/>
                </a:ext>
              </a:extLst>
            </p:cNvPr>
            <p:cNvSpPr txBox="1"/>
            <p:nvPr/>
          </p:nvSpPr>
          <p:spPr>
            <a:xfrm>
              <a:off x="5024768" y="1496144"/>
              <a:ext cx="38934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주식회사 에잇퍼센트 </a:t>
              </a:r>
              <a:r>
                <a:rPr lang="en-US" altLang="ko-KR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(8PERCENT, Inc.)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7CDE78C-CD53-4134-8974-7068209D3102}"/>
              </a:ext>
            </a:extLst>
          </p:cNvPr>
          <p:cNvSpPr txBox="1"/>
          <p:nvPr/>
        </p:nvSpPr>
        <p:spPr>
          <a:xfrm>
            <a:off x="233068" y="193396"/>
            <a:ext cx="3374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 소개 및 팀원별 역할</a:t>
            </a:r>
          </a:p>
        </p:txBody>
      </p:sp>
    </p:spTree>
    <p:extLst>
      <p:ext uri="{BB962C8B-B14F-4D97-AF65-F5344CB8AC3E}">
        <p14:creationId xmlns:p14="http://schemas.microsoft.com/office/powerpoint/2010/main" val="421161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D67A2D-7000-4693-905D-3A224B5394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272EB8-1E65-492F-AD30-DE92B25D6A54}"/>
              </a:ext>
            </a:extLst>
          </p:cNvPr>
          <p:cNvSpPr txBox="1"/>
          <p:nvPr/>
        </p:nvSpPr>
        <p:spPr>
          <a:xfrm>
            <a:off x="233068" y="19339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주제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025849-CFC2-428B-869F-368235EF432C}"/>
              </a:ext>
            </a:extLst>
          </p:cNvPr>
          <p:cNvSpPr txBox="1"/>
          <p:nvPr/>
        </p:nvSpPr>
        <p:spPr>
          <a:xfrm>
            <a:off x="2938463" y="4937044"/>
            <a:ext cx="6315074" cy="1206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신용 평가를 하는 방향으로 진행하기보다는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SNS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통해 얻을 수 있는 인지도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신뢰도 등의 데이터를 활용하여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68379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소상공인들의 현재 활동과 추후 발전 가능성을 평가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하려고 함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9FF9F6-5B88-46E0-A131-4E575319E028}"/>
              </a:ext>
            </a:extLst>
          </p:cNvPr>
          <p:cNvSpPr txBox="1"/>
          <p:nvPr/>
        </p:nvSpPr>
        <p:spPr>
          <a:xfrm>
            <a:off x="2075257" y="4392437"/>
            <a:ext cx="804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소상공인 계정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개인 사업자 또는 작은 규모의 사업자가 상품 판매를 위해 운영하는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SNS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계정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D88922E-C434-4EE3-A1A6-2D751F791C53}"/>
              </a:ext>
            </a:extLst>
          </p:cNvPr>
          <p:cNvSpPr/>
          <p:nvPr/>
        </p:nvSpPr>
        <p:spPr>
          <a:xfrm>
            <a:off x="5619750" y="2207482"/>
            <a:ext cx="952500" cy="397784"/>
          </a:xfrm>
          <a:prstGeom prst="rightArrow">
            <a:avLst>
              <a:gd name="adj1" fmla="val 58283"/>
              <a:gd name="adj2" fmla="val 62808"/>
            </a:avLst>
          </a:prstGeom>
          <a:solidFill>
            <a:srgbClr val="C7A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C25D5-9CE5-443B-AAEC-3A2E3AC11D68}"/>
              </a:ext>
            </a:extLst>
          </p:cNvPr>
          <p:cNvSpPr txBox="1"/>
          <p:nvPr/>
        </p:nvSpPr>
        <p:spPr>
          <a:xfrm>
            <a:off x="4642717" y="2721434"/>
            <a:ext cx="2906565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만을 통한 개인 정보 수집의 한계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신용 평가 관련 데이터를 구할 수 없음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21B0C3-4D93-421F-A862-78609E84CCD1}"/>
              </a:ext>
            </a:extLst>
          </p:cNvPr>
          <p:cNvGrpSpPr/>
          <p:nvPr/>
        </p:nvGrpSpPr>
        <p:grpSpPr>
          <a:xfrm>
            <a:off x="944145" y="1419636"/>
            <a:ext cx="3649712" cy="2470397"/>
            <a:chOff x="814064" y="1419636"/>
            <a:chExt cx="3649712" cy="247039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95EE11-304E-4A38-9728-CB1B665B2FE0}"/>
                </a:ext>
              </a:extLst>
            </p:cNvPr>
            <p:cNvSpPr/>
            <p:nvPr/>
          </p:nvSpPr>
          <p:spPr>
            <a:xfrm>
              <a:off x="814064" y="1419636"/>
              <a:ext cx="3649712" cy="24703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795219-27DC-45C5-847D-A095D8952366}"/>
                </a:ext>
              </a:extLst>
            </p:cNvPr>
            <p:cNvSpPr txBox="1"/>
            <p:nvPr/>
          </p:nvSpPr>
          <p:spPr>
            <a:xfrm>
              <a:off x="1517203" y="2340569"/>
              <a:ext cx="2243433" cy="12958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주제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SNS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정보를 활용한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개인 신용 평가 서비스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199ED6D-5E9F-4DEB-AECC-E04E7900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919" y="1584569"/>
              <a:ext cx="756000" cy="75600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6189F75-2775-4D3D-9FC1-115DB71861FE}"/>
              </a:ext>
            </a:extLst>
          </p:cNvPr>
          <p:cNvGrpSpPr/>
          <p:nvPr/>
        </p:nvGrpSpPr>
        <p:grpSpPr>
          <a:xfrm>
            <a:off x="7598142" y="1417061"/>
            <a:ext cx="3649712" cy="2470397"/>
            <a:chOff x="7728224" y="1417061"/>
            <a:chExt cx="3649712" cy="24703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716053-4905-49DB-A448-6B2842B79F20}"/>
                </a:ext>
              </a:extLst>
            </p:cNvPr>
            <p:cNvSpPr/>
            <p:nvPr/>
          </p:nvSpPr>
          <p:spPr>
            <a:xfrm>
              <a:off x="7728224" y="1417061"/>
              <a:ext cx="3649712" cy="24703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FBB1E3-5CAF-4745-A237-97823D8FE1C4}"/>
                </a:ext>
              </a:extLst>
            </p:cNvPr>
            <p:cNvSpPr txBox="1"/>
            <p:nvPr/>
          </p:nvSpPr>
          <p:spPr>
            <a:xfrm>
              <a:off x="7825942" y="2340569"/>
              <a:ext cx="3454275" cy="1298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변경된 주제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SNS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정보를 활용한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소상공인 발전 가능성 평가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서비스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1368763-860B-4CDC-9447-8EF6317F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079" y="1607012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61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BE9762-21AE-453C-8F08-E5D753595AD2}"/>
              </a:ext>
            </a:extLst>
          </p:cNvPr>
          <p:cNvSpPr/>
          <p:nvPr/>
        </p:nvSpPr>
        <p:spPr>
          <a:xfrm>
            <a:off x="0" y="4857750"/>
            <a:ext cx="12192000" cy="20002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C1C02-4300-44ED-A2BA-BC8DDB48FC63}"/>
              </a:ext>
            </a:extLst>
          </p:cNvPr>
          <p:cNvSpPr/>
          <p:nvPr/>
        </p:nvSpPr>
        <p:spPr>
          <a:xfrm>
            <a:off x="0" y="1"/>
            <a:ext cx="12192000" cy="2772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9BB91-D1ED-49FD-85C7-8044BD626B53}"/>
              </a:ext>
            </a:extLst>
          </p:cNvPr>
          <p:cNvSpPr txBox="1"/>
          <p:nvPr/>
        </p:nvSpPr>
        <p:spPr>
          <a:xfrm>
            <a:off x="4346964" y="265151"/>
            <a:ext cx="3498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인스타그램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선택했는가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249D9-16BB-4C5B-9E7D-05F947125C72}"/>
              </a:ext>
            </a:extLst>
          </p:cNvPr>
          <p:cNvSpPr txBox="1"/>
          <p:nvPr/>
        </p:nvSpPr>
        <p:spPr>
          <a:xfrm>
            <a:off x="2869408" y="866264"/>
            <a:ext cx="64531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해시태그를 이용한 검색이 용이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한국인이 가장 오래 사용하는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SNS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위를 기록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기준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미디어 이용자 수에 관하여 인스타그램이 다양한 연령층의 상위권을 차지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SNS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매체 중 홍보 효과가 탁월</a:t>
            </a:r>
          </a:p>
        </p:txBody>
      </p:sp>
      <p:pic>
        <p:nvPicPr>
          <p:cNvPr id="14" name="Picture 2" descr="(사진제공=와이즈앱/와이즈리테일)">
            <a:extLst>
              <a:ext uri="{FF2B5EF4-FFF2-40B4-BE49-F238E27FC236}">
                <a16:creationId xmlns:a16="http://schemas.microsoft.com/office/drawing/2014/main" id="{15D01BFC-E90E-461E-872C-06B499A4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5" y="2195151"/>
            <a:ext cx="2977936" cy="297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43D478D-3F50-4548-8335-6844C283D4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15" y="3064768"/>
            <a:ext cx="3471832" cy="23122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85ED44-97F6-4866-8C75-D769FD794C3A}"/>
              </a:ext>
            </a:extLst>
          </p:cNvPr>
          <p:cNvSpPr txBox="1"/>
          <p:nvPr/>
        </p:nvSpPr>
        <p:spPr>
          <a:xfrm>
            <a:off x="1571623" y="5466930"/>
            <a:ext cx="9048752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SNS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 가장 향후 이용 확대 가능성이 높아 보이고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기업의 마케팅 전략에 수월하게 이용될 수 있으며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이용자들 또한 기업 브랜드 광고에 대한 거부감이 덜한 인스타그램을 연구대상으로 삼았다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이지영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‘2019,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인스타그램 정보원 유형에 따른 지각된 정보원 속성이 광고효과에 미치는 영향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’)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 descr="텍스트, 콤팩트디스크이(가) 표시된 사진&#10;&#10;자동 생성된 설명">
            <a:extLst>
              <a:ext uri="{FF2B5EF4-FFF2-40B4-BE49-F238E27FC236}">
                <a16:creationId xmlns:a16="http://schemas.microsoft.com/office/drawing/2014/main" id="{CFCBE3F9-0BD6-4613-9528-4051491ECE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0"/>
          <a:stretch/>
        </p:blipFill>
        <p:spPr>
          <a:xfrm>
            <a:off x="8453874" y="2503412"/>
            <a:ext cx="2786499" cy="25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9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E44C0B8-E3A0-480E-9DD5-A2DE0047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D2BFBF-5C39-43EE-9C45-DCA9E6C44426}"/>
              </a:ext>
            </a:extLst>
          </p:cNvPr>
          <p:cNvSpPr txBox="1"/>
          <p:nvPr/>
        </p:nvSpPr>
        <p:spPr>
          <a:xfrm>
            <a:off x="233068" y="19339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4474CB-85EE-43D6-BAD3-03657CEFF3BB}"/>
              </a:ext>
            </a:extLst>
          </p:cNvPr>
          <p:cNvGrpSpPr/>
          <p:nvPr/>
        </p:nvGrpSpPr>
        <p:grpSpPr>
          <a:xfrm>
            <a:off x="808186" y="1885949"/>
            <a:ext cx="10575627" cy="3877954"/>
            <a:chOff x="397326" y="1885949"/>
            <a:chExt cx="10575627" cy="3877954"/>
          </a:xfrm>
        </p:grpSpPr>
        <p:pic>
          <p:nvPicPr>
            <p:cNvPr id="6" name="Picture 2" descr="인스타그램 로고">
              <a:extLst>
                <a:ext uri="{FF2B5EF4-FFF2-40B4-BE49-F238E27FC236}">
                  <a16:creationId xmlns:a16="http://schemas.microsoft.com/office/drawing/2014/main" id="{9F9F8777-3627-42E0-8593-C995BAD07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09" y="2782907"/>
              <a:ext cx="2215817" cy="1866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ImportError: No module named google.protobuf">
              <a:extLst>
                <a:ext uri="{FF2B5EF4-FFF2-40B4-BE49-F238E27FC236}">
                  <a16:creationId xmlns:a16="http://schemas.microsoft.com/office/drawing/2014/main" id="{C69ED569-E95B-4C08-8DE5-D21A3B09A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778" y="2574091"/>
              <a:ext cx="1491456" cy="1491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 (프로그래밍 언어) - 위키백과, 우리 모두의 백과사전">
              <a:extLst>
                <a:ext uri="{FF2B5EF4-FFF2-40B4-BE49-F238E27FC236}">
                  <a16:creationId xmlns:a16="http://schemas.microsoft.com/office/drawing/2014/main" id="{E88C8F57-D323-4A88-9DEF-1A913B038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269" y="2295113"/>
              <a:ext cx="1322156" cy="102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DATABASE] MySQL이란 + 명령어">
              <a:extLst>
                <a:ext uri="{FF2B5EF4-FFF2-40B4-BE49-F238E27FC236}">
                  <a16:creationId xmlns:a16="http://schemas.microsoft.com/office/drawing/2014/main" id="{CE40E5D8-160F-41B8-AEC9-E1745C621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1162" y="3688545"/>
              <a:ext cx="2504463" cy="1296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ML5 Introduction &amp; Syntax | PoiemaWeb">
              <a:extLst>
                <a:ext uri="{FF2B5EF4-FFF2-40B4-BE49-F238E27FC236}">
                  <a16:creationId xmlns:a16="http://schemas.microsoft.com/office/drawing/2014/main" id="{A8812E8B-B4AA-4288-AA07-4BBDF6F09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9579" y="2942545"/>
              <a:ext cx="3067906" cy="1526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05E1D7C-CFF2-4F9B-85F7-373ADECAFCA6}"/>
                </a:ext>
              </a:extLst>
            </p:cNvPr>
            <p:cNvSpPr/>
            <p:nvPr/>
          </p:nvSpPr>
          <p:spPr>
            <a:xfrm>
              <a:off x="397326" y="1885949"/>
              <a:ext cx="2766185" cy="3660597"/>
            </a:xfrm>
            <a:prstGeom prst="roundRect">
              <a:avLst>
                <a:gd name="adj" fmla="val 22419"/>
              </a:avLst>
            </a:prstGeom>
            <a:noFill/>
            <a:ln w="15875">
              <a:gradFill>
                <a:gsLst>
                  <a:gs pos="0">
                    <a:srgbClr val="863DCA"/>
                  </a:gs>
                  <a:gs pos="100000">
                    <a:srgbClr val="BD329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순서도: 처리 1">
              <a:extLst>
                <a:ext uri="{FF2B5EF4-FFF2-40B4-BE49-F238E27FC236}">
                  <a16:creationId xmlns:a16="http://schemas.microsoft.com/office/drawing/2014/main" id="{CF3CC7AD-A963-443F-A496-6EEB442A0B1E}"/>
                </a:ext>
              </a:extLst>
            </p:cNvPr>
            <p:cNvSpPr/>
            <p:nvPr/>
          </p:nvSpPr>
          <p:spPr>
            <a:xfrm>
              <a:off x="1079742" y="5310980"/>
              <a:ext cx="1401349" cy="434715"/>
            </a:xfrm>
            <a:prstGeom prst="flowChartProcess">
              <a:avLst/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SNS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95F0268-D3E6-47EF-803F-5E2CC87B2503}"/>
                </a:ext>
              </a:extLst>
            </p:cNvPr>
            <p:cNvSpPr/>
            <p:nvPr/>
          </p:nvSpPr>
          <p:spPr>
            <a:xfrm>
              <a:off x="3549815" y="1885949"/>
              <a:ext cx="3518417" cy="3660597"/>
            </a:xfrm>
            <a:prstGeom prst="roundRect">
              <a:avLst>
                <a:gd name="adj" fmla="val 21018"/>
              </a:avLst>
            </a:prstGeom>
            <a:noFill/>
            <a:ln w="15875">
              <a:gradFill>
                <a:gsLst>
                  <a:gs pos="0">
                    <a:srgbClr val="863DCA"/>
                  </a:gs>
                  <a:gs pos="100000">
                    <a:srgbClr val="BD329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5B768558-FE56-49BC-829B-E4B8EC786373}"/>
                </a:ext>
              </a:extLst>
            </p:cNvPr>
            <p:cNvSpPr/>
            <p:nvPr/>
          </p:nvSpPr>
          <p:spPr>
            <a:xfrm>
              <a:off x="4020316" y="5329188"/>
              <a:ext cx="2565836" cy="434715"/>
            </a:xfrm>
            <a:prstGeom prst="flowChartProcess">
              <a:avLst/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 및 분석 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0DEBFF6-A195-4D01-974A-230C4A1B3187}"/>
                </a:ext>
              </a:extLst>
            </p:cNvPr>
            <p:cNvSpPr/>
            <p:nvPr/>
          </p:nvSpPr>
          <p:spPr>
            <a:xfrm>
              <a:off x="7454536" y="1885949"/>
              <a:ext cx="3518417" cy="3660597"/>
            </a:xfrm>
            <a:prstGeom prst="roundRect">
              <a:avLst>
                <a:gd name="adj" fmla="val 21018"/>
              </a:avLst>
            </a:prstGeom>
            <a:noFill/>
            <a:ln w="15875">
              <a:gradFill>
                <a:gsLst>
                  <a:gs pos="0">
                    <a:srgbClr val="863DCA"/>
                  </a:gs>
                  <a:gs pos="100000">
                    <a:srgbClr val="BD329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처리 19">
              <a:extLst>
                <a:ext uri="{FF2B5EF4-FFF2-40B4-BE49-F238E27FC236}">
                  <a16:creationId xmlns:a16="http://schemas.microsoft.com/office/drawing/2014/main" id="{817A2A35-B70B-483C-A110-FBE5E2854901}"/>
                </a:ext>
              </a:extLst>
            </p:cNvPr>
            <p:cNvSpPr/>
            <p:nvPr/>
          </p:nvSpPr>
          <p:spPr>
            <a:xfrm>
              <a:off x="8607457" y="5329188"/>
              <a:ext cx="1284403" cy="434715"/>
            </a:xfrm>
            <a:prstGeom prst="flowChartProcess">
              <a:avLst/>
            </a:prstGeom>
            <a:solidFill>
              <a:srgbClr val="C7A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UI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792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188E65-E113-4569-AE38-A4DB2CD61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991" y="2019586"/>
            <a:ext cx="1219099" cy="1219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1630" y="3587071"/>
            <a:ext cx="2050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데이터셋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88219" y="4438303"/>
            <a:ext cx="3015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및 전처리 방법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30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36E6BD-8C02-49C4-B1F1-4EA67D76C035}"/>
              </a:ext>
            </a:extLst>
          </p:cNvPr>
          <p:cNvSpPr txBox="1"/>
          <p:nvPr/>
        </p:nvSpPr>
        <p:spPr>
          <a:xfrm>
            <a:off x="3969456" y="1744110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같은 방법으로 소상공인의 계정 판별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96CCC-8EA9-4E09-BAE3-C49B45581AA6}"/>
              </a:ext>
            </a:extLst>
          </p:cNvPr>
          <p:cNvSpPr txBox="1"/>
          <p:nvPr/>
        </p:nvSpPr>
        <p:spPr>
          <a:xfrm>
            <a:off x="1562919" y="2406637"/>
            <a:ext cx="908293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마켓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쇼핑몰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패션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주문제작 등 인스타 마켓과 관련도가 높은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개의 해시태그로 게시물 검색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게시물을 업로드한 계정이 소상공인 계정이 맞는지 아래와 같이 확인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C9BC7B-3904-4B00-9309-9D29D9EC9E92}"/>
              </a:ext>
            </a:extLst>
          </p:cNvPr>
          <p:cNvGrpSpPr/>
          <p:nvPr/>
        </p:nvGrpSpPr>
        <p:grpSpPr>
          <a:xfrm>
            <a:off x="1308727" y="3954445"/>
            <a:ext cx="9786291" cy="1503360"/>
            <a:chOff x="1308727" y="3627905"/>
            <a:chExt cx="9786291" cy="15033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AE0DA6-371D-44E1-AA39-709E9D557839}"/>
                </a:ext>
              </a:extLst>
            </p:cNvPr>
            <p:cNvSpPr txBox="1"/>
            <p:nvPr/>
          </p:nvSpPr>
          <p:spPr>
            <a:xfrm>
              <a:off x="1308727" y="3627905"/>
              <a:ext cx="9786291" cy="1503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큰 회사나 유명인을 거르기 위해      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‘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인증됨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’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마크가 있는 계정 제외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itchFamily="50" charset="-127"/>
                <a:ea typeface="나눔스퀘어_ac Light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이미 성공하여 자리를 잡아 대출 가능성이 별로 없는 계정을 거르기 위 팔로워 수가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100,000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명이 넘는 계정 제외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itchFamily="50" charset="-127"/>
                <a:ea typeface="나눔스퀘어_ac Light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소개글에 문의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이벤트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주문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판매 등 상품 판매 계정이 자주 사용하는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35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개의 단어 중 하나를 사용하면 계정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ID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Light" pitchFamily="50" charset="-127"/>
                  <a:ea typeface="나눔스퀘어_ac Light" pitchFamily="50" charset="-127"/>
                </a:rPr>
                <a:t>수집</a:t>
              </a: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F2AB66E-5D3B-4020-B85C-C0EB26803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t="9261" r="10659" b="20296"/>
            <a:stretch>
              <a:fillRect/>
            </a:stretch>
          </p:blipFill>
          <p:spPr bwMode="auto">
            <a:xfrm>
              <a:off x="6104387" y="3844964"/>
              <a:ext cx="297150" cy="289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C03E4E-FB5D-402E-BA78-4979F1C063F1}"/>
              </a:ext>
            </a:extLst>
          </p:cNvPr>
          <p:cNvSpPr/>
          <p:nvPr/>
        </p:nvSpPr>
        <p:spPr>
          <a:xfrm>
            <a:off x="1355495" y="3664502"/>
            <a:ext cx="9622302" cy="2277782"/>
          </a:xfrm>
          <a:prstGeom prst="roundRect">
            <a:avLst>
              <a:gd name="adj" fmla="val 26074"/>
            </a:avLst>
          </a:prstGeom>
          <a:noFill/>
          <a:ln w="15875">
            <a:gradFill>
              <a:gsLst>
                <a:gs pos="0">
                  <a:srgbClr val="863DCA"/>
                </a:gs>
                <a:gs pos="100000">
                  <a:srgbClr val="BD329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362FF0-B57D-4FD7-AC45-843EDFDE1E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17" t="1571" b="1397"/>
          <a:stretch/>
        </p:blipFill>
        <p:spPr>
          <a:xfrm rot="16200000">
            <a:off x="5668945" y="-5668946"/>
            <a:ext cx="854112" cy="12191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713180-2958-447F-81CB-B9B9EB08B3FD}"/>
              </a:ext>
            </a:extLst>
          </p:cNvPr>
          <p:cNvSpPr txBox="1"/>
          <p:nvPr/>
        </p:nvSpPr>
        <p:spPr>
          <a:xfrm>
            <a:off x="233068" y="193396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소상공인 계정 판별</a:t>
            </a:r>
          </a:p>
        </p:txBody>
      </p:sp>
    </p:spTree>
    <p:extLst>
      <p:ext uri="{BB962C8B-B14F-4D97-AF65-F5344CB8AC3E}">
        <p14:creationId xmlns:p14="http://schemas.microsoft.com/office/powerpoint/2010/main" val="171709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9D18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</TotalTime>
  <Words>1288</Words>
  <Application>Microsoft Office PowerPoint</Application>
  <PresentationFormat>와이드스크린</PresentationFormat>
  <Paragraphs>241</Paragraphs>
  <Slides>29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나눔스퀘어</vt:lpstr>
      <vt:lpstr>나눔스퀘어 Bold</vt:lpstr>
      <vt:lpstr>나눔스퀘어 ExtraBold</vt:lpstr>
      <vt:lpstr>나눔스퀘어 Light</vt:lpstr>
      <vt:lpstr>나눔스퀘어_ac Bold</vt:lpstr>
      <vt:lpstr>나눔스퀘어_ac ExtraBold</vt:lpstr>
      <vt:lpstr>나눔스퀘어_ac Light</vt:lpstr>
      <vt:lpstr>나눔스퀘어라운드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ysa</dc:creator>
  <cp:lastModifiedBy>ysa</cp:lastModifiedBy>
  <cp:revision>513</cp:revision>
  <dcterms:created xsi:type="dcterms:W3CDTF">2021-03-12T04:10:06Z</dcterms:created>
  <dcterms:modified xsi:type="dcterms:W3CDTF">2021-05-18T09:33:26Z</dcterms:modified>
</cp:coreProperties>
</file>